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8"/>
  </p:notesMasterIdLst>
  <p:handoutMasterIdLst>
    <p:handoutMasterId r:id="rId39"/>
  </p:handoutMasterIdLst>
  <p:sldIdLst>
    <p:sldId id="296" r:id="rId2"/>
    <p:sldId id="297" r:id="rId3"/>
    <p:sldId id="263" r:id="rId4"/>
    <p:sldId id="288" r:id="rId5"/>
    <p:sldId id="258" r:id="rId6"/>
    <p:sldId id="289" r:id="rId7"/>
    <p:sldId id="290" r:id="rId8"/>
    <p:sldId id="261" r:id="rId9"/>
    <p:sldId id="291" r:id="rId10"/>
    <p:sldId id="292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93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94" r:id="rId35"/>
    <p:sldId id="286" r:id="rId36"/>
    <p:sldId id="256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325321-B766-47BB-B2A0-F106047FAFAB}" v="15" dt="2026-04-06T04:27:42.9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182" autoAdjust="0"/>
  </p:normalViewPr>
  <p:slideViewPr>
    <p:cSldViewPr snapToGrid="0">
      <p:cViewPr varScale="1">
        <p:scale>
          <a:sx n="107" d="100"/>
          <a:sy n="107" d="100"/>
        </p:scale>
        <p:origin x="750" y="10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은정 이" userId="b2e5922e3ffae4b2" providerId="LiveId" clId="{324162D5-17B8-41D6-B3CE-87FEAD612EBD}"/>
    <pc:docChg chg="undo custSel addSld delSld modSld">
      <pc:chgData name="은정 이" userId="b2e5922e3ffae4b2" providerId="LiveId" clId="{324162D5-17B8-41D6-B3CE-87FEAD612EBD}" dt="2026-04-06T04:28:06.490" v="540" actId="20577"/>
      <pc:docMkLst>
        <pc:docMk/>
      </pc:docMkLst>
      <pc:sldChg chg="delSp modSp mod">
        <pc:chgData name="은정 이" userId="b2e5922e3ffae4b2" providerId="LiveId" clId="{324162D5-17B8-41D6-B3CE-87FEAD612EBD}" dt="2026-04-06T04:13:59.956" v="125" actId="20577"/>
        <pc:sldMkLst>
          <pc:docMk/>
          <pc:sldMk cId="0" sldId="263"/>
        </pc:sldMkLst>
        <pc:spChg chg="mod">
          <ac:chgData name="은정 이" userId="b2e5922e3ffae4b2" providerId="LiveId" clId="{324162D5-17B8-41D6-B3CE-87FEAD612EBD}" dt="2026-04-06T04:13:59.956" v="125" actId="20577"/>
          <ac:spMkLst>
            <pc:docMk/>
            <pc:sldMk cId="0" sldId="263"/>
            <ac:spMk id="7" creationId="{00000000-0000-0000-0000-000000000000}"/>
          </ac:spMkLst>
        </pc:spChg>
        <pc:spChg chg="del">
          <ac:chgData name="은정 이" userId="b2e5922e3ffae4b2" providerId="LiveId" clId="{324162D5-17B8-41D6-B3CE-87FEAD612EBD}" dt="2026-04-06T04:13:51.433" v="119" actId="478"/>
          <ac:spMkLst>
            <pc:docMk/>
            <pc:sldMk cId="0" sldId="263"/>
            <ac:spMk id="17" creationId="{00000000-0000-0000-0000-000000000000}"/>
          </ac:spMkLst>
        </pc:spChg>
      </pc:sldChg>
      <pc:sldChg chg="modSp mod">
        <pc:chgData name="은정 이" userId="b2e5922e3ffae4b2" providerId="LiveId" clId="{324162D5-17B8-41D6-B3CE-87FEAD612EBD}" dt="2026-04-06T04:11:40.304" v="79" actId="20577"/>
        <pc:sldMkLst>
          <pc:docMk/>
          <pc:sldMk cId="0" sldId="264"/>
        </pc:sldMkLst>
        <pc:spChg chg="mod">
          <ac:chgData name="은정 이" userId="b2e5922e3ffae4b2" providerId="LiveId" clId="{324162D5-17B8-41D6-B3CE-87FEAD612EBD}" dt="2026-04-06T04:11:40.304" v="79" actId="20577"/>
          <ac:spMkLst>
            <pc:docMk/>
            <pc:sldMk cId="0" sldId="264"/>
            <ac:spMk id="21" creationId="{00000000-0000-0000-0000-000000000000}"/>
          </ac:spMkLst>
        </pc:spChg>
      </pc:sldChg>
      <pc:sldChg chg="modSp mod">
        <pc:chgData name="은정 이" userId="b2e5922e3ffae4b2" providerId="LiveId" clId="{324162D5-17B8-41D6-B3CE-87FEAD612EBD}" dt="2026-04-06T04:12:26.250" v="116" actId="20577"/>
        <pc:sldMkLst>
          <pc:docMk/>
          <pc:sldMk cId="0" sldId="267"/>
        </pc:sldMkLst>
        <pc:spChg chg="mod">
          <ac:chgData name="은정 이" userId="b2e5922e3ffae4b2" providerId="LiveId" clId="{324162D5-17B8-41D6-B3CE-87FEAD612EBD}" dt="2026-04-06T04:12:26.250" v="116" actId="20577"/>
          <ac:spMkLst>
            <pc:docMk/>
            <pc:sldMk cId="0" sldId="267"/>
            <ac:spMk id="51" creationId="{00000000-0000-0000-0000-000000000000}"/>
          </ac:spMkLst>
        </pc:spChg>
        <pc:spChg chg="mod">
          <ac:chgData name="은정 이" userId="b2e5922e3ffae4b2" providerId="LiveId" clId="{324162D5-17B8-41D6-B3CE-87FEAD612EBD}" dt="2026-04-06T04:12:19.587" v="109" actId="6549"/>
          <ac:spMkLst>
            <pc:docMk/>
            <pc:sldMk cId="0" sldId="267"/>
            <ac:spMk id="52" creationId="{00000000-0000-0000-0000-000000000000}"/>
          </ac:spMkLst>
        </pc:spChg>
      </pc:sldChg>
      <pc:sldChg chg="modSp mod">
        <pc:chgData name="은정 이" userId="b2e5922e3ffae4b2" providerId="LiveId" clId="{324162D5-17B8-41D6-B3CE-87FEAD612EBD}" dt="2026-04-06T04:12:40.081" v="118" actId="20577"/>
        <pc:sldMkLst>
          <pc:docMk/>
          <pc:sldMk cId="0" sldId="268"/>
        </pc:sldMkLst>
        <pc:spChg chg="mod">
          <ac:chgData name="은정 이" userId="b2e5922e3ffae4b2" providerId="LiveId" clId="{324162D5-17B8-41D6-B3CE-87FEAD612EBD}" dt="2026-04-06T04:12:40.081" v="118" actId="20577"/>
          <ac:spMkLst>
            <pc:docMk/>
            <pc:sldMk cId="0" sldId="268"/>
            <ac:spMk id="21" creationId="{00000000-0000-0000-0000-000000000000}"/>
          </ac:spMkLst>
        </pc:spChg>
      </pc:sldChg>
      <pc:sldChg chg="delSp mod">
        <pc:chgData name="은정 이" userId="b2e5922e3ffae4b2" providerId="LiveId" clId="{324162D5-17B8-41D6-B3CE-87FEAD612EBD}" dt="2026-04-06T04:09:22.636" v="63" actId="478"/>
        <pc:sldMkLst>
          <pc:docMk/>
          <pc:sldMk cId="0" sldId="270"/>
        </pc:sldMkLst>
        <pc:spChg chg="del">
          <ac:chgData name="은정 이" userId="b2e5922e3ffae4b2" providerId="LiveId" clId="{324162D5-17B8-41D6-B3CE-87FEAD612EBD}" dt="2026-04-06T04:09:20.273" v="61" actId="478"/>
          <ac:spMkLst>
            <pc:docMk/>
            <pc:sldMk cId="0" sldId="270"/>
            <ac:spMk id="15" creationId="{00000000-0000-0000-0000-000000000000}"/>
          </ac:spMkLst>
        </pc:spChg>
        <pc:spChg chg="del">
          <ac:chgData name="은정 이" userId="b2e5922e3ffae4b2" providerId="LiveId" clId="{324162D5-17B8-41D6-B3CE-87FEAD612EBD}" dt="2026-04-06T04:09:21.184" v="62" actId="478"/>
          <ac:spMkLst>
            <pc:docMk/>
            <pc:sldMk cId="0" sldId="270"/>
            <ac:spMk id="16" creationId="{00000000-0000-0000-0000-000000000000}"/>
          </ac:spMkLst>
        </pc:spChg>
        <pc:spChg chg="del">
          <ac:chgData name="은정 이" userId="b2e5922e3ffae4b2" providerId="LiveId" clId="{324162D5-17B8-41D6-B3CE-87FEAD612EBD}" dt="2026-04-06T04:09:22.636" v="63" actId="478"/>
          <ac:spMkLst>
            <pc:docMk/>
            <pc:sldMk cId="0" sldId="270"/>
            <ac:spMk id="18" creationId="{00000000-0000-0000-0000-000000000000}"/>
          </ac:spMkLst>
        </pc:spChg>
      </pc:sldChg>
      <pc:sldChg chg="delSp modSp mod">
        <pc:chgData name="은정 이" userId="b2e5922e3ffae4b2" providerId="LiveId" clId="{324162D5-17B8-41D6-B3CE-87FEAD612EBD}" dt="2026-04-06T04:10:13.016" v="67" actId="478"/>
        <pc:sldMkLst>
          <pc:docMk/>
          <pc:sldMk cId="0" sldId="278"/>
        </pc:sldMkLst>
        <pc:spChg chg="del">
          <ac:chgData name="은정 이" userId="b2e5922e3ffae4b2" providerId="LiveId" clId="{324162D5-17B8-41D6-B3CE-87FEAD612EBD}" dt="2026-04-06T04:10:08.861" v="64" actId="478"/>
          <ac:spMkLst>
            <pc:docMk/>
            <pc:sldMk cId="0" sldId="278"/>
            <ac:spMk id="15" creationId="{00000000-0000-0000-0000-000000000000}"/>
          </ac:spMkLst>
        </pc:spChg>
        <pc:spChg chg="del">
          <ac:chgData name="은정 이" userId="b2e5922e3ffae4b2" providerId="LiveId" clId="{324162D5-17B8-41D6-B3CE-87FEAD612EBD}" dt="2026-04-06T04:10:10.178" v="65" actId="478"/>
          <ac:spMkLst>
            <pc:docMk/>
            <pc:sldMk cId="0" sldId="278"/>
            <ac:spMk id="16" creationId="{00000000-0000-0000-0000-000000000000}"/>
          </ac:spMkLst>
        </pc:spChg>
        <pc:spChg chg="del mod">
          <ac:chgData name="은정 이" userId="b2e5922e3ffae4b2" providerId="LiveId" clId="{324162D5-17B8-41D6-B3CE-87FEAD612EBD}" dt="2026-04-06T04:10:13.016" v="67" actId="478"/>
          <ac:spMkLst>
            <pc:docMk/>
            <pc:sldMk cId="0" sldId="278"/>
            <ac:spMk id="18" creationId="{00000000-0000-0000-0000-000000000000}"/>
          </ac:spMkLst>
        </pc:spChg>
      </pc:sldChg>
      <pc:sldChg chg="del">
        <pc:chgData name="은정 이" userId="b2e5922e3ffae4b2" providerId="LiveId" clId="{324162D5-17B8-41D6-B3CE-87FEAD612EBD}" dt="2026-04-06T04:23:49.968" v="295" actId="47"/>
        <pc:sldMkLst>
          <pc:docMk/>
          <pc:sldMk cId="0" sldId="287"/>
        </pc:sldMkLst>
      </pc:sldChg>
      <pc:sldChg chg="modSp mod">
        <pc:chgData name="은정 이" userId="b2e5922e3ffae4b2" providerId="LiveId" clId="{324162D5-17B8-41D6-B3CE-87FEAD612EBD}" dt="2026-04-06T04:08:07.186" v="58" actId="20577"/>
        <pc:sldMkLst>
          <pc:docMk/>
          <pc:sldMk cId="0" sldId="291"/>
        </pc:sldMkLst>
        <pc:spChg chg="mod">
          <ac:chgData name="은정 이" userId="b2e5922e3ffae4b2" providerId="LiveId" clId="{324162D5-17B8-41D6-B3CE-87FEAD612EBD}" dt="2026-04-06T04:08:07.186" v="58" actId="20577"/>
          <ac:spMkLst>
            <pc:docMk/>
            <pc:sldMk cId="0" sldId="291"/>
            <ac:spMk id="22" creationId="{00000000-0000-0000-0000-000000000000}"/>
          </ac:spMkLst>
        </pc:spChg>
      </pc:sldChg>
      <pc:sldChg chg="modSp mod">
        <pc:chgData name="은정 이" userId="b2e5922e3ffae4b2" providerId="LiveId" clId="{324162D5-17B8-41D6-B3CE-87FEAD612EBD}" dt="2026-04-06T04:08:31.725" v="60" actId="14100"/>
        <pc:sldMkLst>
          <pc:docMk/>
          <pc:sldMk cId="0" sldId="292"/>
        </pc:sldMkLst>
        <pc:spChg chg="mod">
          <ac:chgData name="은정 이" userId="b2e5922e3ffae4b2" providerId="LiveId" clId="{324162D5-17B8-41D6-B3CE-87FEAD612EBD}" dt="2026-04-06T04:08:25.243" v="59" actId="14100"/>
          <ac:spMkLst>
            <pc:docMk/>
            <pc:sldMk cId="0" sldId="292"/>
            <ac:spMk id="42" creationId="{00000000-0000-0000-0000-000000000000}"/>
          </ac:spMkLst>
        </pc:spChg>
        <pc:spChg chg="mod">
          <ac:chgData name="은정 이" userId="b2e5922e3ffae4b2" providerId="LiveId" clId="{324162D5-17B8-41D6-B3CE-87FEAD612EBD}" dt="2026-04-06T04:08:31.725" v="60" actId="14100"/>
          <ac:spMkLst>
            <pc:docMk/>
            <pc:sldMk cId="0" sldId="292"/>
            <ac:spMk id="45" creationId="{00000000-0000-0000-0000-000000000000}"/>
          </ac:spMkLst>
        </pc:spChg>
      </pc:sldChg>
      <pc:sldChg chg="addSp delSp modSp add mod">
        <pc:chgData name="은정 이" userId="b2e5922e3ffae4b2" providerId="LiveId" clId="{324162D5-17B8-41D6-B3CE-87FEAD612EBD}" dt="2026-04-06T04:23:09.945" v="294" actId="14734"/>
        <pc:sldMkLst>
          <pc:docMk/>
          <pc:sldMk cId="1420545412" sldId="293"/>
        </pc:sldMkLst>
        <pc:spChg chg="mod">
          <ac:chgData name="은정 이" userId="b2e5922e3ffae4b2" providerId="LiveId" clId="{324162D5-17B8-41D6-B3CE-87FEAD612EBD}" dt="2026-04-06T04:18:09.199" v="128" actId="20577"/>
          <ac:spMkLst>
            <pc:docMk/>
            <pc:sldMk cId="1420545412" sldId="293"/>
            <ac:spMk id="3" creationId="{E275B657-F366-F4CD-2EBD-3E7F946558CD}"/>
          </ac:spMkLst>
        </pc:spChg>
        <pc:spChg chg="mod">
          <ac:chgData name="은정 이" userId="b2e5922e3ffae4b2" providerId="LiveId" clId="{324162D5-17B8-41D6-B3CE-87FEAD612EBD}" dt="2026-04-06T04:18:53.648" v="164" actId="14100"/>
          <ac:spMkLst>
            <pc:docMk/>
            <pc:sldMk cId="1420545412" sldId="293"/>
            <ac:spMk id="7" creationId="{5ED9DFC1-F582-1880-D3B9-0206783A75DD}"/>
          </ac:spMkLst>
        </pc:spChg>
        <pc:spChg chg="del">
          <ac:chgData name="은정 이" userId="b2e5922e3ffae4b2" providerId="LiveId" clId="{324162D5-17B8-41D6-B3CE-87FEAD612EBD}" dt="2026-04-06T04:18:19.268" v="129" actId="478"/>
          <ac:spMkLst>
            <pc:docMk/>
            <pc:sldMk cId="1420545412" sldId="293"/>
            <ac:spMk id="10" creationId="{3B065BFF-191A-3855-ECDE-BDC7D523B48D}"/>
          </ac:spMkLst>
        </pc:spChg>
        <pc:spChg chg="add del mod">
          <ac:chgData name="은정 이" userId="b2e5922e3ffae4b2" providerId="LiveId" clId="{324162D5-17B8-41D6-B3CE-87FEAD612EBD}" dt="2026-04-06T04:20:20.920" v="190" actId="14100"/>
          <ac:spMkLst>
            <pc:docMk/>
            <pc:sldMk cId="1420545412" sldId="293"/>
            <ac:spMk id="11" creationId="{333C21A7-419A-98DE-7F41-47DFC8A45F12}"/>
          </ac:spMkLst>
        </pc:spChg>
        <pc:spChg chg="mod">
          <ac:chgData name="은정 이" userId="b2e5922e3ffae4b2" providerId="LiveId" clId="{324162D5-17B8-41D6-B3CE-87FEAD612EBD}" dt="2026-04-06T04:18:48.953" v="163" actId="1038"/>
          <ac:spMkLst>
            <pc:docMk/>
            <pc:sldMk cId="1420545412" sldId="293"/>
            <ac:spMk id="12" creationId="{403713D2-1243-DDA6-4DB9-4414D0919265}"/>
          </ac:spMkLst>
        </pc:spChg>
        <pc:spChg chg="add del mod">
          <ac:chgData name="은정 이" userId="b2e5922e3ffae4b2" providerId="LiveId" clId="{324162D5-17B8-41D6-B3CE-87FEAD612EBD}" dt="2026-04-06T04:18:48.953" v="163" actId="1038"/>
          <ac:spMkLst>
            <pc:docMk/>
            <pc:sldMk cId="1420545412" sldId="293"/>
            <ac:spMk id="13" creationId="{331B56A8-226A-98AB-5C6B-4DC494B45CCF}"/>
          </ac:spMkLst>
        </pc:spChg>
        <pc:spChg chg="add del">
          <ac:chgData name="은정 이" userId="b2e5922e3ffae4b2" providerId="LiveId" clId="{324162D5-17B8-41D6-B3CE-87FEAD612EBD}" dt="2026-04-06T04:18:44.242" v="135" actId="478"/>
          <ac:spMkLst>
            <pc:docMk/>
            <pc:sldMk cId="1420545412" sldId="293"/>
            <ac:spMk id="14" creationId="{FCA9B0DB-9014-2161-7036-49C2128B9BE9}"/>
          </ac:spMkLst>
        </pc:spChg>
        <pc:spChg chg="add del">
          <ac:chgData name="은정 이" userId="b2e5922e3ffae4b2" providerId="LiveId" clId="{324162D5-17B8-41D6-B3CE-87FEAD612EBD}" dt="2026-04-06T04:19:19.014" v="168" actId="478"/>
          <ac:spMkLst>
            <pc:docMk/>
            <pc:sldMk cId="1420545412" sldId="293"/>
            <ac:spMk id="15" creationId="{05CBD334-B0B3-A041-39A5-1FFF179A2718}"/>
          </ac:spMkLst>
        </pc:spChg>
        <pc:spChg chg="mod">
          <ac:chgData name="은정 이" userId="b2e5922e3ffae4b2" providerId="LiveId" clId="{324162D5-17B8-41D6-B3CE-87FEAD612EBD}" dt="2026-04-06T04:18:48.953" v="163" actId="1038"/>
          <ac:spMkLst>
            <pc:docMk/>
            <pc:sldMk cId="1420545412" sldId="293"/>
            <ac:spMk id="17" creationId="{7276285C-9019-F79B-EB06-5FDE3E1806E4}"/>
          </ac:spMkLst>
        </pc:spChg>
        <pc:spChg chg="mod">
          <ac:chgData name="은정 이" userId="b2e5922e3ffae4b2" providerId="LiveId" clId="{324162D5-17B8-41D6-B3CE-87FEAD612EBD}" dt="2026-04-06T04:23:01.342" v="292" actId="14100"/>
          <ac:spMkLst>
            <pc:docMk/>
            <pc:sldMk cId="1420545412" sldId="293"/>
            <ac:spMk id="19" creationId="{75BA18C1-C812-35C0-570F-95D235EA0B65}"/>
          </ac:spMkLst>
        </pc:spChg>
        <pc:spChg chg="mod">
          <ac:chgData name="은정 이" userId="b2e5922e3ffae4b2" providerId="LiveId" clId="{324162D5-17B8-41D6-B3CE-87FEAD612EBD}" dt="2026-04-06T04:21:40.576" v="264" actId="1037"/>
          <ac:spMkLst>
            <pc:docMk/>
            <pc:sldMk cId="1420545412" sldId="293"/>
            <ac:spMk id="20" creationId="{F9EA601E-531D-EF9A-D55D-DBF618F7F96E}"/>
          </ac:spMkLst>
        </pc:spChg>
        <pc:spChg chg="mod">
          <ac:chgData name="은정 이" userId="b2e5922e3ffae4b2" providerId="LiveId" clId="{324162D5-17B8-41D6-B3CE-87FEAD612EBD}" dt="2026-04-06T04:21:40.576" v="264" actId="1037"/>
          <ac:spMkLst>
            <pc:docMk/>
            <pc:sldMk cId="1420545412" sldId="293"/>
            <ac:spMk id="21" creationId="{1DC6F364-D067-D92C-A4F3-FDE996E92265}"/>
          </ac:spMkLst>
        </pc:spChg>
        <pc:spChg chg="del mod">
          <ac:chgData name="은정 이" userId="b2e5922e3ffae4b2" providerId="LiveId" clId="{324162D5-17B8-41D6-B3CE-87FEAD612EBD}" dt="2026-04-06T04:21:20.779" v="224" actId="478"/>
          <ac:spMkLst>
            <pc:docMk/>
            <pc:sldMk cId="1420545412" sldId="293"/>
            <ac:spMk id="22" creationId="{0B48D0C3-678E-0141-8068-42472E876FB0}"/>
          </ac:spMkLst>
        </pc:spChg>
        <pc:graphicFrameChg chg="add mod modGraphic">
          <ac:chgData name="은정 이" userId="b2e5922e3ffae4b2" providerId="LiveId" clId="{324162D5-17B8-41D6-B3CE-87FEAD612EBD}" dt="2026-04-06T04:19:54.871" v="184" actId="14734"/>
          <ac:graphicFrameMkLst>
            <pc:docMk/>
            <pc:sldMk cId="1420545412" sldId="293"/>
            <ac:graphicFrameMk id="16" creationId="{E0D39EE9-C0A6-E911-0FD4-970E98494558}"/>
          </ac:graphicFrameMkLst>
        </pc:graphicFrameChg>
        <pc:graphicFrameChg chg="add mod modGraphic">
          <ac:chgData name="은정 이" userId="b2e5922e3ffae4b2" providerId="LiveId" clId="{324162D5-17B8-41D6-B3CE-87FEAD612EBD}" dt="2026-04-06T04:20:43.073" v="196" actId="122"/>
          <ac:graphicFrameMkLst>
            <pc:docMk/>
            <pc:sldMk cId="1420545412" sldId="293"/>
            <ac:graphicFrameMk id="18" creationId="{C3245D07-5466-45B9-1D80-001764BB366C}"/>
          </ac:graphicFrameMkLst>
        </pc:graphicFrameChg>
        <pc:graphicFrameChg chg="add mod modGraphic">
          <ac:chgData name="은정 이" userId="b2e5922e3ffae4b2" providerId="LiveId" clId="{324162D5-17B8-41D6-B3CE-87FEAD612EBD}" dt="2026-04-06T04:23:09.945" v="294" actId="14734"/>
          <ac:graphicFrameMkLst>
            <pc:docMk/>
            <pc:sldMk cId="1420545412" sldId="293"/>
            <ac:graphicFrameMk id="23" creationId="{37B55009-A09E-A42A-09EC-6DFA63CBA476}"/>
          </ac:graphicFrameMkLst>
        </pc:graphicFrameChg>
        <pc:picChg chg="add del mod">
          <ac:chgData name="은정 이" userId="b2e5922e3ffae4b2" providerId="LiveId" clId="{324162D5-17B8-41D6-B3CE-87FEAD612EBD}" dt="2026-04-06T04:19:05.367" v="166" actId="478"/>
          <ac:picMkLst>
            <pc:docMk/>
            <pc:sldMk cId="1420545412" sldId="293"/>
            <ac:picMk id="2" creationId="{1B4A57B2-1E31-50E8-B556-CFB3E79569D4}"/>
          </ac:picMkLst>
        </pc:picChg>
      </pc:sldChg>
      <pc:sldChg chg="addSp delSp modSp add mod">
        <pc:chgData name="은정 이" userId="b2e5922e3ffae4b2" providerId="LiveId" clId="{324162D5-17B8-41D6-B3CE-87FEAD612EBD}" dt="2026-04-06T04:28:06.490" v="540" actId="20577"/>
        <pc:sldMkLst>
          <pc:docMk/>
          <pc:sldMk cId="2236209740" sldId="294"/>
        </pc:sldMkLst>
        <pc:spChg chg="add mod">
          <ac:chgData name="은정 이" userId="b2e5922e3ffae4b2" providerId="LiveId" clId="{324162D5-17B8-41D6-B3CE-87FEAD612EBD}" dt="2026-04-06T04:25:19.443" v="354" actId="1076"/>
          <ac:spMkLst>
            <pc:docMk/>
            <pc:sldMk cId="2236209740" sldId="294"/>
            <ac:spMk id="2" creationId="{B801E898-40D6-3C0E-CB81-D7D346DE2C3F}"/>
          </ac:spMkLst>
        </pc:spChg>
        <pc:spChg chg="mod">
          <ac:chgData name="은정 이" userId="b2e5922e3ffae4b2" providerId="LiveId" clId="{324162D5-17B8-41D6-B3CE-87FEAD612EBD}" dt="2026-04-06T04:28:06.490" v="540" actId="20577"/>
          <ac:spMkLst>
            <pc:docMk/>
            <pc:sldMk cId="2236209740" sldId="294"/>
            <ac:spMk id="3" creationId="{5A6E4EAA-4F67-428B-C2BB-718173BE7400}"/>
          </ac:spMkLst>
        </pc:spChg>
        <pc:spChg chg="mod">
          <ac:chgData name="은정 이" userId="b2e5922e3ffae4b2" providerId="LiveId" clId="{324162D5-17B8-41D6-B3CE-87FEAD612EBD}" dt="2026-04-06T04:25:40.710" v="358" actId="1076"/>
          <ac:spMkLst>
            <pc:docMk/>
            <pc:sldMk cId="2236209740" sldId="294"/>
            <ac:spMk id="7" creationId="{096A32CD-CF45-F435-6993-95B8EA4154C3}"/>
          </ac:spMkLst>
        </pc:spChg>
        <pc:spChg chg="del">
          <ac:chgData name="은정 이" userId="b2e5922e3ffae4b2" providerId="LiveId" clId="{324162D5-17B8-41D6-B3CE-87FEAD612EBD}" dt="2026-04-06T04:24:56.889" v="343" actId="478"/>
          <ac:spMkLst>
            <pc:docMk/>
            <pc:sldMk cId="2236209740" sldId="294"/>
            <ac:spMk id="10" creationId="{37C3EEFF-E54A-96A9-A945-D3A3A598542B}"/>
          </ac:spMkLst>
        </pc:spChg>
        <pc:spChg chg="del">
          <ac:chgData name="은정 이" userId="b2e5922e3ffae4b2" providerId="LiveId" clId="{324162D5-17B8-41D6-B3CE-87FEAD612EBD}" dt="2026-04-06T04:24:59.766" v="344" actId="478"/>
          <ac:spMkLst>
            <pc:docMk/>
            <pc:sldMk cId="2236209740" sldId="294"/>
            <ac:spMk id="13" creationId="{17443117-214C-0309-3EA6-B63EBBACF5B0}"/>
          </ac:spMkLst>
        </pc:spChg>
        <pc:spChg chg="del">
          <ac:chgData name="은정 이" userId="b2e5922e3ffae4b2" providerId="LiveId" clId="{324162D5-17B8-41D6-B3CE-87FEAD612EBD}" dt="2026-04-06T04:25:01.601" v="345" actId="478"/>
          <ac:spMkLst>
            <pc:docMk/>
            <pc:sldMk cId="2236209740" sldId="294"/>
            <ac:spMk id="16" creationId="{FD3C350D-BD22-D1F9-B839-6B0A998696D3}"/>
          </ac:spMkLst>
        </pc:spChg>
        <pc:spChg chg="mod">
          <ac:chgData name="은정 이" userId="b2e5922e3ffae4b2" providerId="LiveId" clId="{324162D5-17B8-41D6-B3CE-87FEAD612EBD}" dt="2026-04-06T04:25:55.454" v="373" actId="1036"/>
          <ac:spMkLst>
            <pc:docMk/>
            <pc:sldMk cId="2236209740" sldId="294"/>
            <ac:spMk id="17" creationId="{8BCB08B1-C1C0-02B0-7706-E5C8051DB173}"/>
          </ac:spMkLst>
        </pc:spChg>
        <pc:spChg chg="mod">
          <ac:chgData name="은정 이" userId="b2e5922e3ffae4b2" providerId="LiveId" clId="{324162D5-17B8-41D6-B3CE-87FEAD612EBD}" dt="2026-04-06T04:25:55.454" v="373" actId="1036"/>
          <ac:spMkLst>
            <pc:docMk/>
            <pc:sldMk cId="2236209740" sldId="294"/>
            <ac:spMk id="18" creationId="{0A0C6214-1579-A4A0-89E7-0CAF7E7DFB77}"/>
          </ac:spMkLst>
        </pc:spChg>
        <pc:spChg chg="del">
          <ac:chgData name="은정 이" userId="b2e5922e3ffae4b2" providerId="LiveId" clId="{324162D5-17B8-41D6-B3CE-87FEAD612EBD}" dt="2026-04-06T04:25:03.358" v="346" actId="478"/>
          <ac:spMkLst>
            <pc:docMk/>
            <pc:sldMk cId="2236209740" sldId="294"/>
            <ac:spMk id="19" creationId="{0B693366-6884-53FA-4547-029EBC5701BD}"/>
          </ac:spMkLst>
        </pc:spChg>
        <pc:spChg chg="mod">
          <ac:chgData name="은정 이" userId="b2e5922e3ffae4b2" providerId="LiveId" clId="{324162D5-17B8-41D6-B3CE-87FEAD612EBD}" dt="2026-04-06T04:25:55.454" v="373" actId="1036"/>
          <ac:spMkLst>
            <pc:docMk/>
            <pc:sldMk cId="2236209740" sldId="294"/>
            <ac:spMk id="20" creationId="{5EB47B78-2DD3-EB59-F507-D13ED2B1375A}"/>
          </ac:spMkLst>
        </pc:spChg>
        <pc:spChg chg="mod">
          <ac:chgData name="은정 이" userId="b2e5922e3ffae4b2" providerId="LiveId" clId="{324162D5-17B8-41D6-B3CE-87FEAD612EBD}" dt="2026-04-06T04:25:55.454" v="373" actId="1036"/>
          <ac:spMkLst>
            <pc:docMk/>
            <pc:sldMk cId="2236209740" sldId="294"/>
            <ac:spMk id="21" creationId="{B5D90BE6-713E-F878-56C3-3E8B5BC0DA39}"/>
          </ac:spMkLst>
        </pc:spChg>
        <pc:spChg chg="del">
          <ac:chgData name="은정 이" userId="b2e5922e3ffae4b2" providerId="LiveId" clId="{324162D5-17B8-41D6-B3CE-87FEAD612EBD}" dt="2026-04-06T04:25:05.078" v="347" actId="478"/>
          <ac:spMkLst>
            <pc:docMk/>
            <pc:sldMk cId="2236209740" sldId="294"/>
            <ac:spMk id="22" creationId="{A74AB0E7-42FA-432F-8B94-D6E18467C378}"/>
          </ac:spMkLst>
        </pc:spChg>
        <pc:spChg chg="del">
          <ac:chgData name="은정 이" userId="b2e5922e3ffae4b2" providerId="LiveId" clId="{324162D5-17B8-41D6-B3CE-87FEAD612EBD}" dt="2026-04-06T04:25:13.751" v="350" actId="478"/>
          <ac:spMkLst>
            <pc:docMk/>
            <pc:sldMk cId="2236209740" sldId="294"/>
            <ac:spMk id="23" creationId="{486B61C4-71DB-85BE-F0F7-BD631A00830B}"/>
          </ac:spMkLst>
        </pc:spChg>
        <pc:spChg chg="del">
          <ac:chgData name="은정 이" userId="b2e5922e3ffae4b2" providerId="LiveId" clId="{324162D5-17B8-41D6-B3CE-87FEAD612EBD}" dt="2026-04-06T04:25:15.135" v="351" actId="478"/>
          <ac:spMkLst>
            <pc:docMk/>
            <pc:sldMk cId="2236209740" sldId="294"/>
            <ac:spMk id="24" creationId="{24593B56-C1B2-C2F2-2F23-A29D3F73ED6C}"/>
          </ac:spMkLst>
        </pc:spChg>
        <pc:spChg chg="del">
          <ac:chgData name="은정 이" userId="b2e5922e3ffae4b2" providerId="LiveId" clId="{324162D5-17B8-41D6-B3CE-87FEAD612EBD}" dt="2026-04-06T04:25:16.907" v="353" actId="478"/>
          <ac:spMkLst>
            <pc:docMk/>
            <pc:sldMk cId="2236209740" sldId="294"/>
            <ac:spMk id="26" creationId="{6865709E-8CA7-7AE0-4ACA-57DCB5D90E5B}"/>
          </ac:spMkLst>
        </pc:spChg>
        <pc:spChg chg="add mod">
          <ac:chgData name="은정 이" userId="b2e5922e3ffae4b2" providerId="LiveId" clId="{324162D5-17B8-41D6-B3CE-87FEAD612EBD}" dt="2026-04-06T04:25:26.043" v="356" actId="1076"/>
          <ac:spMkLst>
            <pc:docMk/>
            <pc:sldMk cId="2236209740" sldId="294"/>
            <ac:spMk id="27" creationId="{246F6C9E-840C-4563-29C0-2F2AD126B165}"/>
          </ac:spMkLst>
        </pc:spChg>
        <pc:spChg chg="add mod">
          <ac:chgData name="은정 이" userId="b2e5922e3ffae4b2" providerId="LiveId" clId="{324162D5-17B8-41D6-B3CE-87FEAD612EBD}" dt="2026-04-06T04:25:44.692" v="359" actId="1076"/>
          <ac:spMkLst>
            <pc:docMk/>
            <pc:sldMk cId="2236209740" sldId="294"/>
            <ac:spMk id="28" creationId="{A39D8DF9-A53E-D4A1-27C5-9A6ED9531049}"/>
          </ac:spMkLst>
        </pc:spChg>
        <pc:spChg chg="add mod">
          <ac:chgData name="은정 이" userId="b2e5922e3ffae4b2" providerId="LiveId" clId="{324162D5-17B8-41D6-B3CE-87FEAD612EBD}" dt="2026-04-06T04:26:02.407" v="375" actId="1076"/>
          <ac:spMkLst>
            <pc:docMk/>
            <pc:sldMk cId="2236209740" sldId="294"/>
            <ac:spMk id="29" creationId="{EA4A8536-FE09-4D2C-6202-C0434DE27043}"/>
          </ac:spMkLst>
        </pc:spChg>
        <pc:spChg chg="add mod">
          <ac:chgData name="은정 이" userId="b2e5922e3ffae4b2" providerId="LiveId" clId="{324162D5-17B8-41D6-B3CE-87FEAD612EBD}" dt="2026-04-06T04:26:12.198" v="377" actId="1076"/>
          <ac:spMkLst>
            <pc:docMk/>
            <pc:sldMk cId="2236209740" sldId="294"/>
            <ac:spMk id="30" creationId="{1620E5EB-2084-FC5E-C593-E0AFE8BBE822}"/>
          </ac:spMkLst>
        </pc:spChg>
        <pc:spChg chg="add del mod">
          <ac:chgData name="은정 이" userId="b2e5922e3ffae4b2" providerId="LiveId" clId="{324162D5-17B8-41D6-B3CE-87FEAD612EBD}" dt="2026-04-06T04:27:10.781" v="441" actId="478"/>
          <ac:spMkLst>
            <pc:docMk/>
            <pc:sldMk cId="2236209740" sldId="294"/>
            <ac:spMk id="31" creationId="{9B3DE5BF-D781-E3E8-2634-05DDE5A01566}"/>
          </ac:spMkLst>
        </pc:spChg>
        <pc:spChg chg="add del mod">
          <ac:chgData name="은정 이" userId="b2e5922e3ffae4b2" providerId="LiveId" clId="{324162D5-17B8-41D6-B3CE-87FEAD612EBD}" dt="2026-04-06T04:27:13.927" v="442" actId="478"/>
          <ac:spMkLst>
            <pc:docMk/>
            <pc:sldMk cId="2236209740" sldId="294"/>
            <ac:spMk id="32" creationId="{FE6857A6-EC13-F463-9DE6-EDE168E47287}"/>
          </ac:spMkLst>
        </pc:spChg>
        <pc:spChg chg="add mod">
          <ac:chgData name="은정 이" userId="b2e5922e3ffae4b2" providerId="LiveId" clId="{324162D5-17B8-41D6-B3CE-87FEAD612EBD}" dt="2026-04-06T04:27:25.527" v="505" actId="1037"/>
          <ac:spMkLst>
            <pc:docMk/>
            <pc:sldMk cId="2236209740" sldId="294"/>
            <ac:spMk id="33" creationId="{6E858465-23AC-8798-5D86-B9275E613E8C}"/>
          </ac:spMkLst>
        </pc:spChg>
        <pc:spChg chg="add mod">
          <ac:chgData name="은정 이" userId="b2e5922e3ffae4b2" providerId="LiveId" clId="{324162D5-17B8-41D6-B3CE-87FEAD612EBD}" dt="2026-04-06T04:27:33.766" v="507" actId="20577"/>
          <ac:spMkLst>
            <pc:docMk/>
            <pc:sldMk cId="2236209740" sldId="294"/>
            <ac:spMk id="34" creationId="{BB5A45BC-6DAD-2511-8ED3-056FC90B7AA8}"/>
          </ac:spMkLst>
        </pc:spChg>
        <pc:spChg chg="add mod">
          <ac:chgData name="은정 이" userId="b2e5922e3ffae4b2" providerId="LiveId" clId="{324162D5-17B8-41D6-B3CE-87FEAD612EBD}" dt="2026-04-06T04:27:52.976" v="513" actId="1037"/>
          <ac:spMkLst>
            <pc:docMk/>
            <pc:sldMk cId="2236209740" sldId="294"/>
            <ac:spMk id="35" creationId="{55325ED3-FF8E-957F-C6F2-45C5C190F666}"/>
          </ac:spMkLst>
        </pc:spChg>
      </pc:sldChg>
      <pc:sldChg chg="delSp modSp add del mod">
        <pc:chgData name="은정 이" userId="b2e5922e3ffae4b2" providerId="LiveId" clId="{324162D5-17B8-41D6-B3CE-87FEAD612EBD}" dt="2026-04-06T04:24:31.349" v="339" actId="47"/>
        <pc:sldMkLst>
          <pc:docMk/>
          <pc:sldMk cId="2517574034" sldId="294"/>
        </pc:sldMkLst>
        <pc:spChg chg="mod">
          <ac:chgData name="은정 이" userId="b2e5922e3ffae4b2" providerId="LiveId" clId="{324162D5-17B8-41D6-B3CE-87FEAD612EBD}" dt="2026-04-06T04:24:17.697" v="337" actId="20577"/>
          <ac:spMkLst>
            <pc:docMk/>
            <pc:sldMk cId="2517574034" sldId="294"/>
            <ac:spMk id="3" creationId="{D3DBE403-B7C2-5420-2E6F-9AF31F6EA1B8}"/>
          </ac:spMkLst>
        </pc:spChg>
        <pc:spChg chg="del">
          <ac:chgData name="은정 이" userId="b2e5922e3ffae4b2" providerId="LiveId" clId="{324162D5-17B8-41D6-B3CE-87FEAD612EBD}" dt="2026-04-06T04:24:27.607" v="338" actId="478"/>
          <ac:spMkLst>
            <pc:docMk/>
            <pc:sldMk cId="2517574034" sldId="294"/>
            <ac:spMk id="19" creationId="{443C45BC-1A4B-7C9B-1C6B-61FFFC3327B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AA943FB5-A2E3-3F58-27B8-C365F5CB3E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104C2FD-7CB1-2C9E-3A88-562B55EEA69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210BF-8A59-4D7B-9515-75D9F86CEF8D}" type="datetimeFigureOut">
              <a:rPr lang="ko-KR" altLang="en-US" smtClean="0"/>
              <a:t>2026-04-16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CE77E08-9CC4-EB00-E17A-0EB07D6D6C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19DBCFB-9F28-661E-795D-572F6664F9C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1509B-6871-42C8-9F39-606800AC9B4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50992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FBBED3-5EF2-440A-84EE-AADED4905723}" type="datetimeFigureOut">
              <a:rPr lang="ko-KR" altLang="en-US" smtClean="0"/>
              <a:t>2026-04-16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C2FF3-0662-4C56-B47F-1B0BC09900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73108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기장의무와 추계신고시 적용할 경비율 판단기준: https://www.nts.go.kr/nts/cm/cntnts/cntntsView.do?cntntsId=7669&amp;mi=2230
- 국세청 간편장부 안내: https://www.nts.go.kr/nts/cm/cntnts/cntntsView.do?cntntsId=7670&amp;mi=2231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기장의무와 추계신고시 적용할 경비율 판단기준: https://www.nts.go.kr/nts/cm/cntnts/cntntsView.do?cntntsId=7669&amp;mi=2230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AAF38A-73A9-7599-F5A2-F36FAC646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7AE577-CB96-C4A3-8C87-D7A3DCE7FA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E0D283-210B-82D7-2EE0-2FCF5BAEA3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695521-0E9C-111E-5EFA-5FB92742A7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8624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종합소득세 세율(2023~2024년 귀속): https://www.nts.go.kr/nts/cm/cntnts/cntntsView.do?cntntsId=7667&amp;mi=2227
- 국세청 과세표준과 산출세액 설명: https://www.nts.go.kr/nts/cm/cntnts/cntntsView.do?cntntsId=7873&amp;mi=6594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과세표준과 산출세액 사례: https://www.nts.go.kr/nts/cm/cntnts/cntntsView.do?cntntsId=7873&amp;mi=6594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원천징수 개요(개인지방소득세는 소득세액의 10%): https://www.nts.go.kr/nts/cm/cntnts/cntntsView.do?cntntsId=7701&amp;mi=2289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종합소득세 개요: https://www.nts.go.kr/nts/cm/cntnts/cntntsView.do?cntntsId=7678&amp;mi=2224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기타소득 원천징수 방법: https://www.nts.go.kr/nts/cm/cntnts/cntntsView.do?cntntsId=7893&amp;mi=6457
- 국세청 주택임대 소득세 계산: https://www.nts.go.kr/nts/cm/cntnts/cntntsView.do?cntntsId=7684&amp;mi=2253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가산세 요약: https://www.nts.go.kr/nts/cm/cntnts/cntntsView.do?cntntsId=7668&amp;mi=2228
- 국세청 종합소득세 가산세 상세: https://www.nts.go.kr/nts/cm/cntnts/cntntsView.do?cntntsId=7664&amp;mi=2224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간편장부 안내(장부 미기장 불이익): https://www.nts.go.kr/nts/cm/cntnts/cntntsView.do?cntntsId=7670&amp;mi=2228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종합소득세 기본정보(모두채움 안내 메뉴 포함): https://www.nts.go.kr/nts/cm/cntnts/cntntsView.do?cntntsId=7678&amp;mi=2224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종합소득세 개요/신고납부기한 안내: https://www.nts.go.kr/nts/cm/cntnts/cntntsView.do?cntntsId=7678&amp;mi=2224
- 국세청 신고납부기한: https://www.nts.go.kr/nts/cm/cntnts/cntntsView.do?cntntsId=7665&amp;mi=2225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E22FD-4C64-7FE2-DD8A-FD4BB9B02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25AA96-9B2B-1CA0-1081-040711FC29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ACB4FC-5DBD-F452-4E6A-F3FFB8ECEB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1E22F0-09B4-AA2B-F7B6-D472E2FE59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52125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종합소득세 개요: https://www.nts.go.kr/nts/cm/cntnts/cntntsView.do?cntntsId=7678&amp;mi=2224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교육자료/홍보자료에서 3.3% 원천징수 후 종합소득세 신고 필요성을 반복 안내: https://www.nts.go.kr/webtv/na/ntt/selectNttList.do?bbsId=30148&amp;nttSn=1343102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신고납부기한: https://www.nts.go.kr/nts/cm/cntnts/cntntsView.do?cntntsId=7665&amp;mi=2225
- 국세청 세무일정(2025귀속 종합소득세 확정신고 납부 2026.6.1): https://www.nts.go.kr/nts/ad/taxSchdul/selectList.do?mi=135747&amp;taxMonth=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세액계산 흐름도/세율 안내: https://www.nts.go.kr/nts/cm/cntnts/cntntsView.do?cntntsId=7678&amp;mi=2224
- 국세청 세율: https://www.nts.go.kr/nts/cm/cntnts/cntntsView.do?cntntsId=7667&amp;mi=2227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종합소득세 개요: https://www.nts.go.kr/nts/cm/cntnts/cntntsView.do?cntntsId=7678&amp;mi=2224
- 국세청 동영상 TV(복수근로·합산신고 유의): https://www.nts.go.kr/webtv/na/ntt/selectNttList.do?bbsId=30148&amp;nttSn=1343102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국세청 간편장부 안내: https://www.nts.go.kr/nts/cm/cntnts/cntntsView.do?cntntsId=7670&amp;mi=2231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4523-5673-4901-8ED9-94BFB625BD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9384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4523-5673-4901-8ED9-94BFB625BD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4178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4523-5673-4901-8ED9-94BFB625BD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2462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96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4523-5673-4901-8ED9-94BFB625BD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8885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4523-5673-4901-8ED9-94BFB625BD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5635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4523-5673-4901-8ED9-94BFB625BD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6001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4523-5673-4901-8ED9-94BFB625BD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6568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ko-KR" altLang="en-US"/>
              <a:t>마스터 제목 스타</a:t>
            </a:r>
            <a:r>
              <a:rPr lang="en-US" altLang="ko-KR"/>
              <a:t>`</a:t>
            </a:r>
            <a:r>
              <a:rPr lang="ko-KR" altLang="en-US"/>
              <a:t>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4523-5673-4901-8ED9-94BFB625BD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005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4523-5673-4901-8ED9-94BFB625BD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616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4523-5673-4901-8ED9-94BFB625BD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94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34523-5673-4901-8ED9-94BFB625BD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9014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443" y="1110108"/>
            <a:ext cx="1141911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A34523-5673-4901-8ED9-94BFB625BD2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8AA1A7E5-A6F2-D051-BC05-8C5FA05A698E}"/>
              </a:ext>
            </a:extLst>
          </p:cNvPr>
          <p:cNvSpPr/>
          <p:nvPr userDrawn="1"/>
        </p:nvSpPr>
        <p:spPr>
          <a:xfrm>
            <a:off x="0" y="5585"/>
            <a:ext cx="12192000" cy="75641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B5A51BD7-87C5-957B-ADC2-7FDE03B6ECEF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744378" y="6356639"/>
            <a:ext cx="1218844" cy="36483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084" y="189824"/>
            <a:ext cx="10515600" cy="662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78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D7D8555A-6A85-4D77-9B56-B979E1804F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397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6. 세금은 어떻게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계산되나?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큰 흐름만 이해하면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어렵지 않습니다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6" name="Text 4"/>
          <p:cNvSpPr/>
          <p:nvPr/>
        </p:nvSpPr>
        <p:spPr>
          <a:xfrm>
            <a:off x="320040" y="6506972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594360" y="1325880"/>
            <a:ext cx="1737360" cy="1078992"/>
          </a:xfrm>
          <a:prstGeom prst="roundRect">
            <a:avLst>
              <a:gd name="adj" fmla="val 6780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/>
          </a:p>
        </p:txBody>
      </p:sp>
      <p:sp>
        <p:nvSpPr>
          <p:cNvPr id="8" name="Text 6"/>
          <p:cNvSpPr/>
          <p:nvPr/>
        </p:nvSpPr>
        <p:spPr>
          <a:xfrm>
            <a:off x="1298448" y="1472184"/>
            <a:ext cx="3200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F80ED"/>
                </a:solidFill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67512" y="1764792"/>
            <a:ext cx="159105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총수입금액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2404872" y="1645920"/>
            <a:ext cx="20116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8AA4BE"/>
                </a:solidFill>
              </a:rPr>
              <a:t>›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2862072" y="1325880"/>
            <a:ext cx="1737360" cy="1078992"/>
          </a:xfrm>
          <a:prstGeom prst="roundRect">
            <a:avLst>
              <a:gd name="adj" fmla="val 6780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/>
          </a:p>
        </p:txBody>
      </p:sp>
      <p:sp>
        <p:nvSpPr>
          <p:cNvPr id="12" name="Text 10"/>
          <p:cNvSpPr/>
          <p:nvPr/>
        </p:nvSpPr>
        <p:spPr>
          <a:xfrm>
            <a:off x="3566160" y="1472184"/>
            <a:ext cx="3200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2994A"/>
                </a:solidFill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2935224" y="1764792"/>
            <a:ext cx="159105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필요경비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672584" y="1645920"/>
            <a:ext cx="20116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8AA4BE"/>
                </a:solidFill>
              </a:rPr>
              <a:t>›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129784" y="1325880"/>
            <a:ext cx="1737360" cy="1078992"/>
          </a:xfrm>
          <a:prstGeom prst="roundRect">
            <a:avLst>
              <a:gd name="adj" fmla="val 6780"/>
            </a:avLst>
          </a:prstGeom>
          <a:solidFill>
            <a:srgbClr val="EEF6F8"/>
          </a:solidFill>
          <a:ln w="12700">
            <a:solidFill>
              <a:srgbClr val="4BA3C3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/>
          </a:p>
        </p:txBody>
      </p:sp>
      <p:sp>
        <p:nvSpPr>
          <p:cNvPr id="16" name="Text 14"/>
          <p:cNvSpPr/>
          <p:nvPr/>
        </p:nvSpPr>
        <p:spPr>
          <a:xfrm>
            <a:off x="5833872" y="1472184"/>
            <a:ext cx="3200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4BA3C3"/>
                </a:solidFill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202936" y="1764792"/>
            <a:ext cx="159105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종합소득금액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940296" y="1645920"/>
            <a:ext cx="20116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8AA4BE"/>
                </a:solidFill>
              </a:rPr>
              <a:t>›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7397496" y="1325880"/>
            <a:ext cx="1737360" cy="1078992"/>
          </a:xfrm>
          <a:prstGeom prst="roundRect">
            <a:avLst>
              <a:gd name="adj" fmla="val 6780"/>
            </a:avLst>
          </a:prstGeom>
          <a:solidFill>
            <a:srgbClr val="F3EEFF"/>
          </a:solidFill>
          <a:ln w="12700">
            <a:solidFill>
              <a:srgbClr val="8A63D2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/>
          </a:p>
        </p:txBody>
      </p:sp>
      <p:sp>
        <p:nvSpPr>
          <p:cNvPr id="20" name="Text 18"/>
          <p:cNvSpPr/>
          <p:nvPr/>
        </p:nvSpPr>
        <p:spPr>
          <a:xfrm>
            <a:off x="8101584" y="1472184"/>
            <a:ext cx="3200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8A63D2"/>
                </a:solidFill>
              </a:rPr>
              <a:t>4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7470648" y="1764792"/>
            <a:ext cx="159105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소득공제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9208008" y="1645920"/>
            <a:ext cx="20116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8AA4BE"/>
                </a:solidFill>
              </a:rPr>
              <a:t>›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9665208" y="1325880"/>
            <a:ext cx="1737360" cy="1078992"/>
          </a:xfrm>
          <a:prstGeom prst="roundRect">
            <a:avLst>
              <a:gd name="adj" fmla="val 6780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/>
          </a:p>
        </p:txBody>
      </p:sp>
      <p:sp>
        <p:nvSpPr>
          <p:cNvPr id="24" name="Text 22"/>
          <p:cNvSpPr/>
          <p:nvPr/>
        </p:nvSpPr>
        <p:spPr>
          <a:xfrm>
            <a:off x="10369296" y="1472184"/>
            <a:ext cx="3200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2A06B"/>
                </a:solidFill>
              </a:rPr>
              <a:t>5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9738360" y="1764792"/>
            <a:ext cx="159105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과세표준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594360" y="2884932"/>
            <a:ext cx="1737360" cy="1078992"/>
          </a:xfrm>
          <a:prstGeom prst="roundRect">
            <a:avLst>
              <a:gd name="adj" fmla="val 6780"/>
            </a:avLst>
          </a:prstGeom>
          <a:solidFill>
            <a:srgbClr val="FDEEEE"/>
          </a:solidFill>
          <a:ln w="12700">
            <a:solidFill>
              <a:srgbClr val="D95C5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/>
          </a:p>
        </p:txBody>
      </p:sp>
      <p:sp>
        <p:nvSpPr>
          <p:cNvPr id="27" name="Text 25"/>
          <p:cNvSpPr/>
          <p:nvPr/>
        </p:nvSpPr>
        <p:spPr>
          <a:xfrm>
            <a:off x="1298448" y="3031236"/>
            <a:ext cx="3200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95C5C"/>
                </a:solidFill>
              </a:rPr>
              <a:t>6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667512" y="3323844"/>
            <a:ext cx="159105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산출세액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2404872" y="3204972"/>
            <a:ext cx="20116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8AA4BE"/>
                </a:solidFill>
              </a:rPr>
              <a:t>›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2862072" y="2884932"/>
            <a:ext cx="1737360" cy="1078992"/>
          </a:xfrm>
          <a:prstGeom prst="roundRect">
            <a:avLst>
              <a:gd name="adj" fmla="val 6780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/>
          </a:p>
        </p:txBody>
      </p:sp>
      <p:sp>
        <p:nvSpPr>
          <p:cNvPr id="31" name="Text 29"/>
          <p:cNvSpPr/>
          <p:nvPr/>
        </p:nvSpPr>
        <p:spPr>
          <a:xfrm>
            <a:off x="3566160" y="3031236"/>
            <a:ext cx="3200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4A72C"/>
                </a:solidFill>
              </a:rPr>
              <a:t>7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2935224" y="3323844"/>
            <a:ext cx="159105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세액공제·감면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4672584" y="3204972"/>
            <a:ext cx="20116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8AA4BE"/>
                </a:solidFill>
              </a:rPr>
              <a:t>›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5129784" y="2884932"/>
            <a:ext cx="1737360" cy="1078992"/>
          </a:xfrm>
          <a:prstGeom prst="roundRect">
            <a:avLst>
              <a:gd name="adj" fmla="val 6780"/>
            </a:avLst>
          </a:prstGeom>
          <a:solidFill>
            <a:srgbClr val="E8F2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/>
          </a:p>
        </p:txBody>
      </p:sp>
      <p:sp>
        <p:nvSpPr>
          <p:cNvPr id="35" name="Text 33"/>
          <p:cNvSpPr/>
          <p:nvPr/>
        </p:nvSpPr>
        <p:spPr>
          <a:xfrm>
            <a:off x="5833872" y="3031236"/>
            <a:ext cx="3200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F80ED"/>
                </a:solidFill>
              </a:rPr>
              <a:t>8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5120132" y="3323844"/>
            <a:ext cx="17373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기납부세액 차감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6940296" y="3204972"/>
            <a:ext cx="20116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8AA4BE"/>
                </a:solidFill>
              </a:rPr>
              <a:t>›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7397496" y="2884932"/>
            <a:ext cx="1737360" cy="1078992"/>
          </a:xfrm>
          <a:prstGeom prst="roundRect">
            <a:avLst>
              <a:gd name="adj" fmla="val 6780"/>
            </a:avLst>
          </a:prstGeom>
          <a:solidFill>
            <a:srgbClr val="F5F7FA"/>
          </a:solidFill>
          <a:ln w="12700">
            <a:solidFill>
              <a:srgbClr val="D9E2E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/>
          </a:p>
        </p:txBody>
      </p:sp>
      <p:sp>
        <p:nvSpPr>
          <p:cNvPr id="39" name="Text 37"/>
          <p:cNvSpPr/>
          <p:nvPr/>
        </p:nvSpPr>
        <p:spPr>
          <a:xfrm>
            <a:off x="8101584" y="3031236"/>
            <a:ext cx="32004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/>
              <a:t>9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7470648" y="3323844"/>
            <a:ext cx="159105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최종납부세액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594359" y="4453128"/>
            <a:ext cx="10507650" cy="1833371"/>
          </a:xfrm>
          <a:prstGeom prst="roundRect">
            <a:avLst>
              <a:gd name="adj" fmla="val 10811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400" b="1"/>
          </a:p>
        </p:txBody>
      </p:sp>
      <p:sp>
        <p:nvSpPr>
          <p:cNvPr id="43" name="Shape 41"/>
          <p:cNvSpPr/>
          <p:nvPr/>
        </p:nvSpPr>
        <p:spPr>
          <a:xfrm>
            <a:off x="978408" y="4590289"/>
            <a:ext cx="1417320" cy="400050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44" name="Text 42"/>
          <p:cNvSpPr/>
          <p:nvPr/>
        </p:nvSpPr>
        <p:spPr>
          <a:xfrm>
            <a:off x="1014984" y="4670552"/>
            <a:ext cx="1344168" cy="21431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핵심 이해</a:t>
            </a:r>
            <a:endParaRPr lang="en-US" sz="1600" b="1" dirty="0"/>
          </a:p>
        </p:txBody>
      </p:sp>
      <p:sp>
        <p:nvSpPr>
          <p:cNvPr id="45" name="Text 43"/>
          <p:cNvSpPr/>
          <p:nvPr/>
        </p:nvSpPr>
        <p:spPr>
          <a:xfrm>
            <a:off x="825499" y="5363972"/>
            <a:ext cx="9401865" cy="3023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복잡해 보여도 결국은 “벌어들인 금액에서 인정되는 비용과 공제를 빼고, 세율을 적용한 뒤 이미 낸 세금을 차감”하는 구조입니다.</a:t>
            </a:r>
            <a:endParaRPr lang="en-US" sz="16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510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7. 사례 1 - 직장인 +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프리랜서 강사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>
                <a:solidFill>
                  <a:srgbClr val="D8E6F7"/>
                </a:solidFill>
                <a:latin typeface="+mn-ea"/>
              </a:rPr>
              <a:t>합산 신고의 대표사례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90220" y="1001268"/>
            <a:ext cx="2862580" cy="4018280"/>
          </a:xfrm>
          <a:prstGeom prst="roundRect">
            <a:avLst>
              <a:gd name="adj" fmla="val 2857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8" name="Shape 6"/>
          <p:cNvSpPr/>
          <p:nvPr/>
        </p:nvSpPr>
        <p:spPr>
          <a:xfrm>
            <a:off x="599948" y="1123696"/>
            <a:ext cx="1417320" cy="438912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636524" y="1254760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상황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585724" y="1920748"/>
            <a:ext cx="2699004" cy="2743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A씨는 회사에서 급여를 받고 연말정산도 했습니다.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그런데 주말에 외부강의로 500만원을 받았고, 지급처에서 3.3%를 원천징수했습니다.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3508248" y="1001268"/>
            <a:ext cx="2544572" cy="4018280"/>
          </a:xfrm>
          <a:prstGeom prst="roundRect">
            <a:avLst>
              <a:gd name="adj" fmla="val 3137"/>
            </a:avLst>
          </a:prstGeom>
          <a:solidFill>
            <a:srgbClr val="FDEEEE"/>
          </a:solidFill>
          <a:ln w="12700">
            <a:solidFill>
              <a:srgbClr val="D95C5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2" name="Shape 10"/>
          <p:cNvSpPr/>
          <p:nvPr/>
        </p:nvSpPr>
        <p:spPr>
          <a:xfrm>
            <a:off x="3881628" y="1123696"/>
            <a:ext cx="1417320" cy="438912"/>
          </a:xfrm>
          <a:prstGeom prst="roundRect">
            <a:avLst>
              <a:gd name="adj" fmla="val 21429"/>
            </a:avLst>
          </a:prstGeom>
          <a:solidFill>
            <a:srgbClr val="D95C5C"/>
          </a:solidFill>
          <a:ln w="12700">
            <a:solidFill>
              <a:srgbClr val="D95C5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3" name="Text 11"/>
          <p:cNvSpPr/>
          <p:nvPr/>
        </p:nvSpPr>
        <p:spPr>
          <a:xfrm>
            <a:off x="3918204" y="1254760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오해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3618454" y="1920748"/>
            <a:ext cx="2368818" cy="16637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“회사에서 연말정산 했으니 끝”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“강사료도 3.3% 떼였으니 끝”</a:t>
            </a:r>
            <a:endParaRPr lang="en-US" sz="1600" b="1" dirty="0"/>
          </a:p>
        </p:txBody>
      </p:sp>
      <p:sp>
        <p:nvSpPr>
          <p:cNvPr id="15" name="Shape 13"/>
          <p:cNvSpPr/>
          <p:nvPr/>
        </p:nvSpPr>
        <p:spPr>
          <a:xfrm>
            <a:off x="6256528" y="1001268"/>
            <a:ext cx="2544572" cy="4018280"/>
          </a:xfrm>
          <a:prstGeom prst="roundRect">
            <a:avLst>
              <a:gd name="adj" fmla="val 3019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6" name="Shape 14"/>
          <p:cNvSpPr/>
          <p:nvPr/>
        </p:nvSpPr>
        <p:spPr>
          <a:xfrm>
            <a:off x="6487668" y="1136396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7" name="Text 15"/>
          <p:cNvSpPr/>
          <p:nvPr/>
        </p:nvSpPr>
        <p:spPr>
          <a:xfrm>
            <a:off x="6524244" y="1254760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실제</a:t>
            </a:r>
            <a:endParaRPr lang="en-US" sz="1600" b="1" dirty="0"/>
          </a:p>
        </p:txBody>
      </p:sp>
      <p:sp>
        <p:nvSpPr>
          <p:cNvPr id="18" name="Text 16"/>
          <p:cNvSpPr/>
          <p:nvPr/>
        </p:nvSpPr>
        <p:spPr>
          <a:xfrm>
            <a:off x="6359805" y="1920748"/>
            <a:ext cx="2381645" cy="2286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근로소득 + 사업소득을 합산해 종합소득세를 다시 계산할 수 있습니다.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즉, 연말정산과 별도로 5월 신고 이슈가 생깁니다.</a:t>
            </a:r>
            <a:endParaRPr lang="en-US" sz="1600" b="1" dirty="0"/>
          </a:p>
        </p:txBody>
      </p:sp>
      <p:sp>
        <p:nvSpPr>
          <p:cNvPr id="19" name="Shape 17"/>
          <p:cNvSpPr/>
          <p:nvPr/>
        </p:nvSpPr>
        <p:spPr>
          <a:xfrm>
            <a:off x="9075420" y="1001268"/>
            <a:ext cx="2695850" cy="4018280"/>
          </a:xfrm>
          <a:prstGeom prst="roundRect">
            <a:avLst>
              <a:gd name="adj" fmla="val 3019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0" name="Shape 18"/>
          <p:cNvSpPr/>
          <p:nvPr/>
        </p:nvSpPr>
        <p:spPr>
          <a:xfrm>
            <a:off x="9185148" y="1123696"/>
            <a:ext cx="2130552" cy="438912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1" name="Text 19"/>
          <p:cNvSpPr/>
          <p:nvPr/>
        </p:nvSpPr>
        <p:spPr>
          <a:xfrm>
            <a:off x="9221724" y="1254252"/>
            <a:ext cx="1947672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ko-KR" altLang="en-US" sz="1400" b="1" dirty="0">
                <a:solidFill>
                  <a:srgbClr val="FFFFFF"/>
                </a:solidFill>
              </a:rPr>
              <a:t>실무 팁</a:t>
            </a:r>
            <a:endParaRPr lang="en-US" sz="1400" b="1" dirty="0"/>
          </a:p>
        </p:txBody>
      </p:sp>
      <p:sp>
        <p:nvSpPr>
          <p:cNvPr id="22" name="Text 20"/>
          <p:cNvSpPr/>
          <p:nvPr/>
        </p:nvSpPr>
        <p:spPr>
          <a:xfrm>
            <a:off x="9170923" y="1920748"/>
            <a:ext cx="2523237" cy="14859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“회사 급여가 있더라도 다른 소득이 있으면 종합소득세 신고가 필요할 수 있습니다.”</a:t>
            </a:r>
            <a:endParaRPr lang="en-US" sz="1600" b="1" dirty="0"/>
          </a:p>
        </p:txBody>
      </p:sp>
      <p:sp>
        <p:nvSpPr>
          <p:cNvPr id="23" name="Shape 21"/>
          <p:cNvSpPr/>
          <p:nvPr/>
        </p:nvSpPr>
        <p:spPr>
          <a:xfrm>
            <a:off x="490220" y="5288280"/>
            <a:ext cx="11281050" cy="1046480"/>
          </a:xfrm>
          <a:prstGeom prst="roundRect">
            <a:avLst>
              <a:gd name="adj" fmla="val 16000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4" name="Shape 22"/>
          <p:cNvSpPr/>
          <p:nvPr/>
        </p:nvSpPr>
        <p:spPr>
          <a:xfrm>
            <a:off x="922528" y="5369052"/>
            <a:ext cx="1417320" cy="354076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5" name="Text 23"/>
          <p:cNvSpPr/>
          <p:nvPr/>
        </p:nvSpPr>
        <p:spPr>
          <a:xfrm>
            <a:off x="959104" y="5445760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포인트</a:t>
            </a:r>
            <a:endParaRPr lang="en-US" sz="1600" b="1" dirty="0"/>
          </a:p>
        </p:txBody>
      </p:sp>
      <p:sp>
        <p:nvSpPr>
          <p:cNvPr id="26" name="Text 24"/>
          <p:cNvSpPr/>
          <p:nvPr/>
        </p:nvSpPr>
        <p:spPr>
          <a:xfrm>
            <a:off x="959104" y="5973572"/>
            <a:ext cx="9948672" cy="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실무에서 가장 흔한 조합은 “근로소득 + 프리랜서</a:t>
            </a:r>
            <a:r>
              <a:rPr lang="en-US" sz="1600" b="1">
                <a:solidFill>
                  <a:srgbClr val="1E293B"/>
                </a:solidFill>
              </a:rPr>
              <a:t>/강연료/플랫폼수입</a:t>
            </a:r>
            <a:r>
              <a:rPr lang="en-US" sz="1600" b="1" dirty="0">
                <a:solidFill>
                  <a:srgbClr val="1E293B"/>
                </a:solidFill>
              </a:rPr>
              <a:t>”입니다.</a:t>
            </a:r>
            <a:endParaRPr lang="en-US" sz="16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8.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총수입금액과 필요경비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>
                <a:solidFill>
                  <a:srgbClr val="D8E6F7"/>
                </a:solidFill>
                <a:latin typeface="+mn-ea"/>
              </a:rPr>
              <a:t>사업소득의 출발점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10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685800" y="1105260"/>
            <a:ext cx="3616914" cy="3684451"/>
          </a:xfrm>
          <a:prstGeom prst="roundRect">
            <a:avLst>
              <a:gd name="adj" fmla="val 2162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8" name="Shape 6"/>
          <p:cNvSpPr/>
          <p:nvPr/>
        </p:nvSpPr>
        <p:spPr>
          <a:xfrm>
            <a:off x="795528" y="1227688"/>
            <a:ext cx="1530650" cy="393192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832104" y="1347204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총수입금액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781304" y="1544172"/>
            <a:ext cx="3557986" cy="3034423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사업과 관련해 받은 금액의 합계입니다.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매출, 수수료, 용역대가 등이 </a:t>
            </a:r>
            <a:r>
              <a:rPr lang="en-US" sz="1600" b="1">
                <a:solidFill>
                  <a:srgbClr val="1E293B"/>
                </a:solidFill>
              </a:rPr>
              <a:t>여기에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>
                <a:solidFill>
                  <a:srgbClr val="1E293B"/>
                </a:solidFill>
              </a:rPr>
              <a:t>들어갑니다</a:t>
            </a:r>
            <a:r>
              <a:rPr lang="en-US" sz="1600" b="1" dirty="0">
                <a:solidFill>
                  <a:srgbClr val="1E293B"/>
                </a:solidFill>
              </a:rPr>
              <a:t>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현금으로 받았든, 계좌로 받았든</a:t>
            </a:r>
            <a:r>
              <a:rPr lang="en-US" sz="1600" b="1">
                <a:solidFill>
                  <a:srgbClr val="1E293B"/>
                </a:solidFill>
              </a:rPr>
              <a:t>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>
                <a:solidFill>
                  <a:srgbClr val="1E293B"/>
                </a:solidFill>
              </a:rPr>
              <a:t>카드로 </a:t>
            </a:r>
            <a:r>
              <a:rPr lang="en-US" sz="1600" b="1" dirty="0">
                <a:solidFill>
                  <a:srgbClr val="1E293B"/>
                </a:solidFill>
              </a:rPr>
              <a:t>받았든 기본적으로 수입입니다.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4516120" y="1105260"/>
            <a:ext cx="3154680" cy="3684451"/>
          </a:xfrm>
          <a:prstGeom prst="roundRect">
            <a:avLst>
              <a:gd name="adj" fmla="val 2319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2" name="Shape 10"/>
          <p:cNvSpPr/>
          <p:nvPr/>
        </p:nvSpPr>
        <p:spPr>
          <a:xfrm>
            <a:off x="4625848" y="1214988"/>
            <a:ext cx="1530650" cy="393192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3" name="Text 11"/>
          <p:cNvSpPr/>
          <p:nvPr/>
        </p:nvSpPr>
        <p:spPr>
          <a:xfrm>
            <a:off x="4662424" y="1347204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필요경비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4662424" y="1544172"/>
            <a:ext cx="2862072" cy="3034423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수입을 얻기 위해 직접 필요했던 비용입니다.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재료비, 임차료, 인건비, 소모품비, 통신비, 교통비 등 사업관련성이 핵심입니다.</a:t>
            </a:r>
            <a:endParaRPr lang="en-US" sz="1600" b="1" dirty="0"/>
          </a:p>
        </p:txBody>
      </p:sp>
      <p:sp>
        <p:nvSpPr>
          <p:cNvPr id="15" name="Shape 13"/>
          <p:cNvSpPr/>
          <p:nvPr/>
        </p:nvSpPr>
        <p:spPr>
          <a:xfrm>
            <a:off x="7863840" y="1105260"/>
            <a:ext cx="3566160" cy="3684451"/>
          </a:xfrm>
          <a:prstGeom prst="roundRect">
            <a:avLst>
              <a:gd name="adj" fmla="val 2051"/>
            </a:avLst>
          </a:prstGeom>
          <a:solidFill>
            <a:srgbClr val="FDEEEE"/>
          </a:solidFill>
          <a:ln w="12700">
            <a:solidFill>
              <a:srgbClr val="D95C5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6" name="Shape 14"/>
          <p:cNvSpPr/>
          <p:nvPr/>
        </p:nvSpPr>
        <p:spPr>
          <a:xfrm>
            <a:off x="7973568" y="1214988"/>
            <a:ext cx="1530650" cy="393192"/>
          </a:xfrm>
          <a:prstGeom prst="roundRect">
            <a:avLst>
              <a:gd name="adj" fmla="val 21429"/>
            </a:avLst>
          </a:prstGeom>
          <a:solidFill>
            <a:srgbClr val="D95C5C"/>
          </a:solidFill>
          <a:ln w="12700">
            <a:solidFill>
              <a:srgbClr val="D95C5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7" name="Text 15"/>
          <p:cNvSpPr/>
          <p:nvPr/>
        </p:nvSpPr>
        <p:spPr>
          <a:xfrm>
            <a:off x="8010144" y="1359904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주의</a:t>
            </a:r>
            <a:endParaRPr lang="en-US" sz="1600" b="1" dirty="0"/>
          </a:p>
        </p:txBody>
      </p:sp>
      <p:sp>
        <p:nvSpPr>
          <p:cNvPr id="18" name="Text 16"/>
          <p:cNvSpPr/>
          <p:nvPr/>
        </p:nvSpPr>
        <p:spPr>
          <a:xfrm>
            <a:off x="8010144" y="1544172"/>
            <a:ext cx="3273552" cy="3034423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생활비, 개인적 지출, 가족 외식비처럼 사업과 무관한 지출은 원칙적으로 경비가 아닙니다.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“카드로 긁었다”는 사실만으로 자동 인정되는 것은 아닙니다.</a:t>
            </a:r>
            <a:endParaRPr lang="en-US" sz="1600" b="1" dirty="0"/>
          </a:p>
        </p:txBody>
      </p:sp>
      <p:sp>
        <p:nvSpPr>
          <p:cNvPr id="19" name="Shape 17"/>
          <p:cNvSpPr/>
          <p:nvPr/>
        </p:nvSpPr>
        <p:spPr>
          <a:xfrm>
            <a:off x="685800" y="5080795"/>
            <a:ext cx="10744200" cy="1007585"/>
          </a:xfrm>
          <a:prstGeom prst="roundRect">
            <a:avLst>
              <a:gd name="adj" fmla="val 16000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0" name="Shape 18"/>
          <p:cNvSpPr/>
          <p:nvPr/>
        </p:nvSpPr>
        <p:spPr>
          <a:xfrm>
            <a:off x="978408" y="5215922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1" name="Text 19"/>
          <p:cNvSpPr/>
          <p:nvPr/>
        </p:nvSpPr>
        <p:spPr>
          <a:xfrm>
            <a:off x="1014984" y="5390028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한 줄 요약</a:t>
            </a:r>
            <a:endParaRPr lang="en-US" sz="1600" b="1" dirty="0"/>
          </a:p>
        </p:txBody>
      </p:sp>
      <p:sp>
        <p:nvSpPr>
          <p:cNvPr id="22" name="Text 20"/>
          <p:cNvSpPr/>
          <p:nvPr/>
        </p:nvSpPr>
        <p:spPr>
          <a:xfrm>
            <a:off x="1014984" y="5904992"/>
            <a:ext cx="10085832" cy="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</a:rPr>
              <a:t>세금은 “매출 전액”이 아니라 보통 “매출 - 인정되는 경비”를 기준으로 계산됩니다.</a:t>
            </a:r>
            <a:endParaRPr lang="en-US" sz="16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764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9. 장부 신고와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추계 신고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사업소득자는 장부와 경비를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먼저 본다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11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640080" y="1097280"/>
            <a:ext cx="3291840" cy="3401568"/>
          </a:xfrm>
          <a:prstGeom prst="roundRect">
            <a:avLst>
              <a:gd name="adj" fmla="val 2222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8" name="Shape 6"/>
          <p:cNvSpPr/>
          <p:nvPr/>
        </p:nvSpPr>
        <p:spPr>
          <a:xfrm>
            <a:off x="749808" y="1207008"/>
            <a:ext cx="1819656" cy="432000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786384" y="1338071"/>
            <a:ext cx="1725738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장부 신고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786384" y="1536192"/>
            <a:ext cx="2999232" cy="23881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실제 매출과 실제 비용을 장부와 증빙으로 기록해 신고합니다.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보다 정확하고, 적자·결손금 인정 등에서 유리할 수 있습니다.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4191000" y="1097280"/>
            <a:ext cx="3410712" cy="3401568"/>
          </a:xfrm>
          <a:prstGeom prst="roundRect">
            <a:avLst>
              <a:gd name="adj" fmla="val 2857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2" name="Shape 10"/>
          <p:cNvSpPr/>
          <p:nvPr/>
        </p:nvSpPr>
        <p:spPr>
          <a:xfrm>
            <a:off x="4409585" y="1207008"/>
            <a:ext cx="2424042" cy="432000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3" name="Text 11"/>
          <p:cNvSpPr/>
          <p:nvPr/>
        </p:nvSpPr>
        <p:spPr>
          <a:xfrm>
            <a:off x="4453128" y="1338071"/>
            <a:ext cx="2298930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간편장부 대상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4365171" y="1536192"/>
            <a:ext cx="3236541" cy="26548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업종별 수입금액이 일정 기준 미만인 사업자는 간편장부 대상이 될 수 있습니다.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초보사업자에게 중요한 제도입니다.</a:t>
            </a:r>
            <a:endParaRPr lang="en-US" sz="1600" b="1" dirty="0"/>
          </a:p>
        </p:txBody>
      </p:sp>
      <p:sp>
        <p:nvSpPr>
          <p:cNvPr id="15" name="Shape 13"/>
          <p:cNvSpPr/>
          <p:nvPr/>
        </p:nvSpPr>
        <p:spPr>
          <a:xfrm>
            <a:off x="7748016" y="1097280"/>
            <a:ext cx="3657600" cy="3401568"/>
          </a:xfrm>
          <a:prstGeom prst="roundRect">
            <a:avLst>
              <a:gd name="adj" fmla="val 2000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6" name="Shape 14"/>
          <p:cNvSpPr/>
          <p:nvPr/>
        </p:nvSpPr>
        <p:spPr>
          <a:xfrm>
            <a:off x="7857744" y="1207008"/>
            <a:ext cx="1819656" cy="432000"/>
          </a:xfrm>
          <a:prstGeom prst="roundRect">
            <a:avLst>
              <a:gd name="adj" fmla="val 21429"/>
            </a:avLst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7" name="Text 15"/>
          <p:cNvSpPr/>
          <p:nvPr/>
        </p:nvSpPr>
        <p:spPr>
          <a:xfrm>
            <a:off x="7894320" y="1338071"/>
            <a:ext cx="1725738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추계 신고</a:t>
            </a:r>
            <a:endParaRPr lang="en-US" sz="1600" b="1" dirty="0"/>
          </a:p>
        </p:txBody>
      </p:sp>
      <p:sp>
        <p:nvSpPr>
          <p:cNvPr id="18" name="Text 16"/>
          <p:cNvSpPr/>
          <p:nvPr/>
        </p:nvSpPr>
        <p:spPr>
          <a:xfrm>
            <a:off x="7894320" y="1536192"/>
            <a:ext cx="3364992" cy="26548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장부가 없거나 미흡하면 경비율을 적용해 계산하는 방식입니다.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편해 보이지만 실제보다 불리할 수 있고, 공제·감면 제한이나 가산세 이슈도 생길 수 있습니다.</a:t>
            </a:r>
            <a:endParaRPr lang="en-US" sz="1600" b="1" dirty="0"/>
          </a:p>
        </p:txBody>
      </p:sp>
      <p:sp>
        <p:nvSpPr>
          <p:cNvPr id="19" name="Shape 17"/>
          <p:cNvSpPr/>
          <p:nvPr/>
        </p:nvSpPr>
        <p:spPr>
          <a:xfrm>
            <a:off x="640080" y="5130798"/>
            <a:ext cx="10789920" cy="1085597"/>
          </a:xfrm>
          <a:prstGeom prst="roundRect">
            <a:avLst>
              <a:gd name="adj" fmla="val 11429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b="1"/>
          </a:p>
        </p:txBody>
      </p:sp>
      <p:sp>
        <p:nvSpPr>
          <p:cNvPr id="20" name="Shape 18"/>
          <p:cNvSpPr/>
          <p:nvPr/>
        </p:nvSpPr>
        <p:spPr>
          <a:xfrm>
            <a:off x="1069848" y="5273041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1" name="Text 19"/>
          <p:cNvSpPr/>
          <p:nvPr/>
        </p:nvSpPr>
        <p:spPr>
          <a:xfrm>
            <a:off x="1106424" y="5404105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기억할 점</a:t>
            </a:r>
            <a:endParaRPr lang="en-US" sz="1600" b="1" dirty="0"/>
          </a:p>
        </p:txBody>
      </p:sp>
      <p:sp>
        <p:nvSpPr>
          <p:cNvPr id="22" name="Text 20"/>
          <p:cNvSpPr/>
          <p:nvPr/>
        </p:nvSpPr>
        <p:spPr>
          <a:xfrm>
            <a:off x="1106424" y="5886268"/>
            <a:ext cx="9720072" cy="1097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</a:rPr>
              <a:t>사업소득 강의에서는 “수입이 얼마냐”만큼이나 “장부를 썼느냐, 증빙이 있느냐”가 중요합니다.</a:t>
            </a:r>
            <a:endParaRPr lang="en-US" sz="16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764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10. 복식부기·간편장부·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경비율 기준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숫자는 외우기보다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방향을 이해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640080" y="914400"/>
            <a:ext cx="10972800" cy="5394960"/>
          </a:xfrm>
          <a:prstGeom prst="roundRect">
            <a:avLst>
              <a:gd name="adj" fmla="val 1356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680212" y="1049528"/>
            <a:ext cx="6432296" cy="199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123A63"/>
                </a:solidFill>
              </a:rPr>
              <a:t>2024년 수입금액 기준(2025년 귀속 신고시 참고 구조)</a:t>
            </a: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698500" y="1478788"/>
            <a:ext cx="1097280" cy="457200"/>
          </a:xfrm>
          <a:prstGeom prst="rect">
            <a:avLst/>
          </a:prstGeom>
          <a:solidFill>
            <a:srgbClr val="123A6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0" name="Text 8"/>
          <p:cNvSpPr/>
          <p:nvPr/>
        </p:nvSpPr>
        <p:spPr>
          <a:xfrm>
            <a:off x="725932" y="1634236"/>
            <a:ext cx="1042416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구분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1993900" y="1478788"/>
            <a:ext cx="2672080" cy="457200"/>
          </a:xfrm>
          <a:prstGeom prst="rect">
            <a:avLst/>
          </a:prstGeom>
          <a:solidFill>
            <a:srgbClr val="123A6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2" name="Text 10"/>
          <p:cNvSpPr/>
          <p:nvPr/>
        </p:nvSpPr>
        <p:spPr>
          <a:xfrm>
            <a:off x="2021332" y="1634236"/>
            <a:ext cx="2459736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대표 업종군</a:t>
            </a:r>
            <a:endParaRPr lang="en-US" sz="1600" b="1" dirty="0"/>
          </a:p>
        </p:txBody>
      </p:sp>
      <p:sp>
        <p:nvSpPr>
          <p:cNvPr id="13" name="Shape 11"/>
          <p:cNvSpPr/>
          <p:nvPr/>
        </p:nvSpPr>
        <p:spPr>
          <a:xfrm>
            <a:off x="4833620" y="1478788"/>
            <a:ext cx="2021468" cy="457200"/>
          </a:xfrm>
          <a:prstGeom prst="rect">
            <a:avLst/>
          </a:prstGeom>
          <a:solidFill>
            <a:srgbClr val="123A6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4" name="Text 12"/>
          <p:cNvSpPr/>
          <p:nvPr/>
        </p:nvSpPr>
        <p:spPr>
          <a:xfrm>
            <a:off x="4861052" y="1634236"/>
            <a:ext cx="1974819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복식부기의무자</a:t>
            </a:r>
            <a:endParaRPr lang="en-US" sz="1600" b="1" dirty="0"/>
          </a:p>
        </p:txBody>
      </p:sp>
      <p:sp>
        <p:nvSpPr>
          <p:cNvPr id="15" name="Shape 13"/>
          <p:cNvSpPr/>
          <p:nvPr/>
        </p:nvSpPr>
        <p:spPr>
          <a:xfrm>
            <a:off x="7048500" y="1478788"/>
            <a:ext cx="1966037" cy="457200"/>
          </a:xfrm>
          <a:prstGeom prst="rect">
            <a:avLst/>
          </a:prstGeom>
          <a:solidFill>
            <a:srgbClr val="123A6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6" name="Text 14"/>
          <p:cNvSpPr/>
          <p:nvPr/>
        </p:nvSpPr>
        <p:spPr>
          <a:xfrm>
            <a:off x="7075932" y="1634236"/>
            <a:ext cx="1917889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간편장부 대상</a:t>
            </a:r>
            <a:endParaRPr lang="en-US" sz="1600" b="1" dirty="0"/>
          </a:p>
        </p:txBody>
      </p:sp>
      <p:sp>
        <p:nvSpPr>
          <p:cNvPr id="17" name="Shape 15"/>
          <p:cNvSpPr/>
          <p:nvPr/>
        </p:nvSpPr>
        <p:spPr>
          <a:xfrm>
            <a:off x="9231644" y="1478788"/>
            <a:ext cx="2142476" cy="457200"/>
          </a:xfrm>
          <a:prstGeom prst="rect">
            <a:avLst/>
          </a:prstGeom>
          <a:solidFill>
            <a:srgbClr val="123A6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8" name="Text 16"/>
          <p:cNvSpPr/>
          <p:nvPr/>
        </p:nvSpPr>
        <p:spPr>
          <a:xfrm>
            <a:off x="9279829" y="1634236"/>
            <a:ext cx="2066859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추계 판단 메모</a:t>
            </a:r>
            <a:endParaRPr lang="en-US" sz="1600" b="1" dirty="0"/>
          </a:p>
        </p:txBody>
      </p:sp>
      <p:sp>
        <p:nvSpPr>
          <p:cNvPr id="19" name="Shape 17"/>
          <p:cNvSpPr/>
          <p:nvPr/>
        </p:nvSpPr>
        <p:spPr>
          <a:xfrm>
            <a:off x="698500" y="1935988"/>
            <a:ext cx="1097280" cy="868680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0" name="Shape 18"/>
          <p:cNvSpPr/>
          <p:nvPr/>
        </p:nvSpPr>
        <p:spPr>
          <a:xfrm>
            <a:off x="1993900" y="1935988"/>
            <a:ext cx="2672080" cy="868680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1" name="Shape 19"/>
          <p:cNvSpPr/>
          <p:nvPr/>
        </p:nvSpPr>
        <p:spPr>
          <a:xfrm>
            <a:off x="4833620" y="1935988"/>
            <a:ext cx="2021468" cy="868680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2" name="Shape 20"/>
          <p:cNvSpPr/>
          <p:nvPr/>
        </p:nvSpPr>
        <p:spPr>
          <a:xfrm>
            <a:off x="7048500" y="1935988"/>
            <a:ext cx="1966037" cy="868680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3" name="Shape 21"/>
          <p:cNvSpPr/>
          <p:nvPr/>
        </p:nvSpPr>
        <p:spPr>
          <a:xfrm>
            <a:off x="9231644" y="1935988"/>
            <a:ext cx="2142476" cy="868680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4" name="Text 22"/>
          <p:cNvSpPr/>
          <p:nvPr/>
        </p:nvSpPr>
        <p:spPr>
          <a:xfrm>
            <a:off x="762508" y="2173732"/>
            <a:ext cx="969264" cy="32004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가군</a:t>
            </a:r>
            <a:endParaRPr lang="en-US" sz="1600" b="1" dirty="0"/>
          </a:p>
        </p:txBody>
      </p:sp>
      <p:sp>
        <p:nvSpPr>
          <p:cNvPr id="25" name="Text 23"/>
          <p:cNvSpPr/>
          <p:nvPr/>
        </p:nvSpPr>
        <p:spPr>
          <a:xfrm>
            <a:off x="2057908" y="2173732"/>
            <a:ext cx="2386584" cy="32004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도소매업 등</a:t>
            </a:r>
            <a:endParaRPr lang="en-US" sz="1600" b="1" dirty="0"/>
          </a:p>
        </p:txBody>
      </p:sp>
      <p:sp>
        <p:nvSpPr>
          <p:cNvPr id="26" name="Text 24"/>
          <p:cNvSpPr/>
          <p:nvPr/>
        </p:nvSpPr>
        <p:spPr>
          <a:xfrm>
            <a:off x="4897628" y="2173732"/>
            <a:ext cx="1912620" cy="32004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3억원 이상</a:t>
            </a:r>
            <a:endParaRPr lang="en-US" sz="1600" b="1" dirty="0"/>
          </a:p>
        </p:txBody>
      </p:sp>
      <p:sp>
        <p:nvSpPr>
          <p:cNvPr id="27" name="Text 25"/>
          <p:cNvSpPr/>
          <p:nvPr/>
        </p:nvSpPr>
        <p:spPr>
          <a:xfrm>
            <a:off x="7112508" y="2173732"/>
            <a:ext cx="1853692" cy="32004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3억원 미만</a:t>
            </a:r>
            <a:endParaRPr lang="en-US" sz="1600" b="1" dirty="0"/>
          </a:p>
        </p:txBody>
      </p:sp>
      <p:sp>
        <p:nvSpPr>
          <p:cNvPr id="28" name="Text 26"/>
          <p:cNvSpPr/>
          <p:nvPr/>
        </p:nvSpPr>
        <p:spPr>
          <a:xfrm>
            <a:off x="9344075" y="2173732"/>
            <a:ext cx="1966037" cy="32004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소규모면 단순·기준경비율 검토</a:t>
            </a:r>
            <a:endParaRPr lang="en-US" sz="1600" b="1" dirty="0"/>
          </a:p>
        </p:txBody>
      </p:sp>
      <p:sp>
        <p:nvSpPr>
          <p:cNvPr id="29" name="Shape 27"/>
          <p:cNvSpPr/>
          <p:nvPr/>
        </p:nvSpPr>
        <p:spPr>
          <a:xfrm>
            <a:off x="698500" y="2804668"/>
            <a:ext cx="1097280" cy="868680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30" name="Shape 28"/>
          <p:cNvSpPr/>
          <p:nvPr/>
        </p:nvSpPr>
        <p:spPr>
          <a:xfrm>
            <a:off x="1993900" y="2804668"/>
            <a:ext cx="2672080" cy="868680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31" name="Shape 29"/>
          <p:cNvSpPr/>
          <p:nvPr/>
        </p:nvSpPr>
        <p:spPr>
          <a:xfrm>
            <a:off x="4833620" y="2804668"/>
            <a:ext cx="2021468" cy="868680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32" name="Shape 30"/>
          <p:cNvSpPr/>
          <p:nvPr/>
        </p:nvSpPr>
        <p:spPr>
          <a:xfrm>
            <a:off x="7048500" y="2804668"/>
            <a:ext cx="1966037" cy="868680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33" name="Shape 31"/>
          <p:cNvSpPr/>
          <p:nvPr/>
        </p:nvSpPr>
        <p:spPr>
          <a:xfrm>
            <a:off x="9231644" y="2804668"/>
            <a:ext cx="2142476" cy="868680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34" name="Text 32"/>
          <p:cNvSpPr/>
          <p:nvPr/>
        </p:nvSpPr>
        <p:spPr>
          <a:xfrm>
            <a:off x="762508" y="3042412"/>
            <a:ext cx="969264" cy="32004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나군</a:t>
            </a:r>
            <a:endParaRPr lang="en-US" sz="1600" b="1" dirty="0"/>
          </a:p>
        </p:txBody>
      </p:sp>
      <p:sp>
        <p:nvSpPr>
          <p:cNvPr id="35" name="Text 33"/>
          <p:cNvSpPr/>
          <p:nvPr/>
        </p:nvSpPr>
        <p:spPr>
          <a:xfrm>
            <a:off x="2057908" y="3042412"/>
            <a:ext cx="2386584" cy="32004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제조·숙박·음식 등</a:t>
            </a:r>
            <a:endParaRPr lang="en-US" sz="1600" b="1" dirty="0"/>
          </a:p>
        </p:txBody>
      </p:sp>
      <p:sp>
        <p:nvSpPr>
          <p:cNvPr id="36" name="Text 34"/>
          <p:cNvSpPr/>
          <p:nvPr/>
        </p:nvSpPr>
        <p:spPr>
          <a:xfrm>
            <a:off x="4897628" y="3042412"/>
            <a:ext cx="1912620" cy="32004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1.5억원 이상</a:t>
            </a:r>
            <a:endParaRPr lang="en-US" sz="1600" b="1" dirty="0"/>
          </a:p>
        </p:txBody>
      </p:sp>
      <p:sp>
        <p:nvSpPr>
          <p:cNvPr id="37" name="Text 35"/>
          <p:cNvSpPr/>
          <p:nvPr/>
        </p:nvSpPr>
        <p:spPr>
          <a:xfrm>
            <a:off x="7112508" y="3042412"/>
            <a:ext cx="1853692" cy="32004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1.5억원 미만</a:t>
            </a:r>
            <a:endParaRPr lang="en-US" sz="1600" b="1" dirty="0"/>
          </a:p>
        </p:txBody>
      </p:sp>
      <p:sp>
        <p:nvSpPr>
          <p:cNvPr id="38" name="Text 36"/>
          <p:cNvSpPr/>
          <p:nvPr/>
        </p:nvSpPr>
        <p:spPr>
          <a:xfrm>
            <a:off x="9344075" y="3042412"/>
            <a:ext cx="1966037" cy="32004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업종별 기준 확인</a:t>
            </a:r>
            <a:endParaRPr lang="en-US" sz="1600" b="1" dirty="0"/>
          </a:p>
        </p:txBody>
      </p:sp>
      <p:sp>
        <p:nvSpPr>
          <p:cNvPr id="39" name="Shape 37"/>
          <p:cNvSpPr/>
          <p:nvPr/>
        </p:nvSpPr>
        <p:spPr>
          <a:xfrm>
            <a:off x="698500" y="3673348"/>
            <a:ext cx="1097280" cy="868680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40" name="Shape 38"/>
          <p:cNvSpPr/>
          <p:nvPr/>
        </p:nvSpPr>
        <p:spPr>
          <a:xfrm>
            <a:off x="1993900" y="3673348"/>
            <a:ext cx="2672080" cy="868680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41" name="Shape 39"/>
          <p:cNvSpPr/>
          <p:nvPr/>
        </p:nvSpPr>
        <p:spPr>
          <a:xfrm>
            <a:off x="4833620" y="3673348"/>
            <a:ext cx="2021468" cy="868680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42" name="Shape 40"/>
          <p:cNvSpPr/>
          <p:nvPr/>
        </p:nvSpPr>
        <p:spPr>
          <a:xfrm>
            <a:off x="7048500" y="3673348"/>
            <a:ext cx="1966037" cy="868680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43" name="Shape 41"/>
          <p:cNvSpPr/>
          <p:nvPr/>
        </p:nvSpPr>
        <p:spPr>
          <a:xfrm>
            <a:off x="9231644" y="3673348"/>
            <a:ext cx="2142476" cy="868680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44" name="Text 42"/>
          <p:cNvSpPr/>
          <p:nvPr/>
        </p:nvSpPr>
        <p:spPr>
          <a:xfrm>
            <a:off x="762508" y="3911092"/>
            <a:ext cx="969264" cy="32004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다군</a:t>
            </a:r>
            <a:endParaRPr lang="en-US" sz="1600" b="1" dirty="0"/>
          </a:p>
        </p:txBody>
      </p:sp>
      <p:sp>
        <p:nvSpPr>
          <p:cNvPr id="45" name="Text 43"/>
          <p:cNvSpPr/>
          <p:nvPr/>
        </p:nvSpPr>
        <p:spPr>
          <a:xfrm>
            <a:off x="2057908" y="3911092"/>
            <a:ext cx="2562352" cy="32004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부동산임대·전문서비스 등</a:t>
            </a:r>
            <a:endParaRPr lang="en-US" sz="1600" b="1" dirty="0"/>
          </a:p>
        </p:txBody>
      </p:sp>
      <p:sp>
        <p:nvSpPr>
          <p:cNvPr id="46" name="Text 44"/>
          <p:cNvSpPr/>
          <p:nvPr/>
        </p:nvSpPr>
        <p:spPr>
          <a:xfrm>
            <a:off x="4897628" y="3911092"/>
            <a:ext cx="1912620" cy="32004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7,500만원 이상</a:t>
            </a:r>
            <a:endParaRPr lang="en-US" sz="1600" b="1" dirty="0"/>
          </a:p>
        </p:txBody>
      </p:sp>
      <p:sp>
        <p:nvSpPr>
          <p:cNvPr id="47" name="Text 45"/>
          <p:cNvSpPr/>
          <p:nvPr/>
        </p:nvSpPr>
        <p:spPr>
          <a:xfrm>
            <a:off x="7112508" y="3911092"/>
            <a:ext cx="1853692" cy="32004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7,500만원 미만</a:t>
            </a:r>
            <a:endParaRPr lang="en-US" sz="1600" b="1" dirty="0"/>
          </a:p>
        </p:txBody>
      </p:sp>
      <p:sp>
        <p:nvSpPr>
          <p:cNvPr id="48" name="Text 46"/>
          <p:cNvSpPr/>
          <p:nvPr/>
        </p:nvSpPr>
        <p:spPr>
          <a:xfrm>
            <a:off x="9344075" y="3911092"/>
            <a:ext cx="1966037" cy="32004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전문직, 임대업 주의</a:t>
            </a:r>
            <a:endParaRPr lang="en-US" sz="1600" b="1" dirty="0"/>
          </a:p>
        </p:txBody>
      </p:sp>
      <p:sp>
        <p:nvSpPr>
          <p:cNvPr id="49" name="Shape 47"/>
          <p:cNvSpPr/>
          <p:nvPr/>
        </p:nvSpPr>
        <p:spPr>
          <a:xfrm>
            <a:off x="616712" y="4826000"/>
            <a:ext cx="10838688" cy="1320800"/>
          </a:xfrm>
          <a:prstGeom prst="roundRect">
            <a:avLst>
              <a:gd name="adj" fmla="val 8421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50" name="Shape 48"/>
          <p:cNvSpPr/>
          <p:nvPr/>
        </p:nvSpPr>
        <p:spPr>
          <a:xfrm>
            <a:off x="931672" y="4939284"/>
            <a:ext cx="1863852" cy="432000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51" name="Text 49"/>
          <p:cNvSpPr/>
          <p:nvPr/>
        </p:nvSpPr>
        <p:spPr>
          <a:xfrm>
            <a:off x="879348" y="4967224"/>
            <a:ext cx="1966976" cy="269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ko-KR" altLang="en-US" sz="1600" b="1" dirty="0">
                <a:solidFill>
                  <a:srgbClr val="FFFFFF"/>
                </a:solidFill>
              </a:rPr>
              <a:t>요약</a:t>
            </a:r>
            <a:endParaRPr lang="en-US" sz="1600" b="1" dirty="0"/>
          </a:p>
        </p:txBody>
      </p:sp>
      <p:sp>
        <p:nvSpPr>
          <p:cNvPr id="52" name="Text 50"/>
          <p:cNvSpPr/>
          <p:nvPr/>
        </p:nvSpPr>
        <p:spPr>
          <a:xfrm>
            <a:off x="850900" y="5536692"/>
            <a:ext cx="10198100" cy="3383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정확한 업종 분류와 연도별 기준은 국세청 안내를 확인해야 합니다.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 “매출 규모와 업종에 따라 장부의무가 </a:t>
            </a:r>
            <a:r>
              <a:rPr lang="en-US" sz="1600" b="1" dirty="0" err="1">
                <a:solidFill>
                  <a:srgbClr val="1E293B"/>
                </a:solidFill>
              </a:rPr>
              <a:t>달라진다</a:t>
            </a:r>
            <a:r>
              <a:rPr lang="en-US" sz="1600" b="1" dirty="0">
                <a:solidFill>
                  <a:srgbClr val="1E293B"/>
                </a:solidFill>
              </a:rPr>
              <a:t>”</a:t>
            </a:r>
            <a:endParaRPr lang="en-US" sz="1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73380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11. 사례 2 - 프리랜서 수입 5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천만원이면?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장부와 경비가 세금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차이를 만든다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13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33119" y="1112519"/>
            <a:ext cx="2600731" cy="3511297"/>
          </a:xfrm>
          <a:prstGeom prst="roundRect">
            <a:avLst>
              <a:gd name="adj" fmla="val 2963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8" name="Shape 6"/>
          <p:cNvSpPr/>
          <p:nvPr/>
        </p:nvSpPr>
        <p:spPr>
          <a:xfrm>
            <a:off x="942848" y="1222248"/>
            <a:ext cx="1493012" cy="438912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979424" y="136601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사실관계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979424" y="1551432"/>
            <a:ext cx="2176272" cy="2588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디자인 프리랜서 B씨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연간 수입 5,000만원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재료비·장비비·통신비 등 실제 지출 존재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3.3% 원천징수 됨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3639820" y="1112520"/>
            <a:ext cx="2514600" cy="3511296"/>
          </a:xfrm>
          <a:prstGeom prst="roundRect">
            <a:avLst>
              <a:gd name="adj" fmla="val 2909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2" name="Shape 10"/>
          <p:cNvSpPr/>
          <p:nvPr/>
        </p:nvSpPr>
        <p:spPr>
          <a:xfrm>
            <a:off x="3749548" y="1222248"/>
            <a:ext cx="1493012" cy="438912"/>
          </a:xfrm>
          <a:prstGeom prst="roundRect">
            <a:avLst>
              <a:gd name="adj" fmla="val 21429"/>
            </a:avLst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3" name="Text 11"/>
          <p:cNvSpPr/>
          <p:nvPr/>
        </p:nvSpPr>
        <p:spPr>
          <a:xfrm>
            <a:off x="3786124" y="136601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질문 1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3786124" y="1551432"/>
            <a:ext cx="2221992" cy="2588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장부 없이 추계로 갈까?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→ 간편할 수는 있지만 실제 비용이 많은 경우 불리할 수 있습니다.</a:t>
            </a:r>
            <a:endParaRPr lang="en-US" sz="1600" b="1" dirty="0"/>
          </a:p>
        </p:txBody>
      </p:sp>
      <p:sp>
        <p:nvSpPr>
          <p:cNvPr id="15" name="Shape 13"/>
          <p:cNvSpPr/>
          <p:nvPr/>
        </p:nvSpPr>
        <p:spPr>
          <a:xfrm>
            <a:off x="6403340" y="1112520"/>
            <a:ext cx="2514600" cy="3511296"/>
          </a:xfrm>
          <a:prstGeom prst="roundRect">
            <a:avLst>
              <a:gd name="adj" fmla="val 2909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6" name="Shape 14"/>
          <p:cNvSpPr/>
          <p:nvPr/>
        </p:nvSpPr>
        <p:spPr>
          <a:xfrm>
            <a:off x="6513068" y="1222248"/>
            <a:ext cx="1493012" cy="438912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7" name="Text 15"/>
          <p:cNvSpPr/>
          <p:nvPr/>
        </p:nvSpPr>
        <p:spPr>
          <a:xfrm>
            <a:off x="6549644" y="136601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질문 2</a:t>
            </a:r>
            <a:endParaRPr lang="en-US" sz="1600" b="1" dirty="0"/>
          </a:p>
        </p:txBody>
      </p:sp>
      <p:sp>
        <p:nvSpPr>
          <p:cNvPr id="18" name="Text 16"/>
          <p:cNvSpPr/>
          <p:nvPr/>
        </p:nvSpPr>
        <p:spPr>
          <a:xfrm>
            <a:off x="6549644" y="1551432"/>
            <a:ext cx="2221992" cy="2588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영수증과 계좌내역을 모아 장부화하면?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→ 실제 경비를 더 반영할 가능성이 커집니다.</a:t>
            </a:r>
            <a:endParaRPr lang="en-US" sz="1600" b="1" dirty="0"/>
          </a:p>
        </p:txBody>
      </p:sp>
      <p:sp>
        <p:nvSpPr>
          <p:cNvPr id="19" name="Shape 17"/>
          <p:cNvSpPr/>
          <p:nvPr/>
        </p:nvSpPr>
        <p:spPr>
          <a:xfrm>
            <a:off x="9154160" y="1112520"/>
            <a:ext cx="1920240" cy="3511296"/>
          </a:xfrm>
          <a:prstGeom prst="roundRect">
            <a:avLst>
              <a:gd name="adj" fmla="val 3810"/>
            </a:avLst>
          </a:prstGeom>
          <a:solidFill>
            <a:srgbClr val="FDEEEE"/>
          </a:solidFill>
          <a:ln w="12700">
            <a:solidFill>
              <a:srgbClr val="D95C5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0" name="Shape 18"/>
          <p:cNvSpPr/>
          <p:nvPr/>
        </p:nvSpPr>
        <p:spPr>
          <a:xfrm>
            <a:off x="9263888" y="1222248"/>
            <a:ext cx="1493012" cy="438912"/>
          </a:xfrm>
          <a:prstGeom prst="roundRect">
            <a:avLst>
              <a:gd name="adj" fmla="val 21429"/>
            </a:avLst>
          </a:prstGeom>
          <a:solidFill>
            <a:srgbClr val="D95C5C"/>
          </a:solidFill>
          <a:ln w="12700">
            <a:solidFill>
              <a:srgbClr val="D95C5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1" name="Text 19"/>
          <p:cNvSpPr/>
          <p:nvPr/>
        </p:nvSpPr>
        <p:spPr>
          <a:xfrm>
            <a:off x="9300464" y="136601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 포인트</a:t>
            </a:r>
            <a:endParaRPr lang="en-US" sz="1600" b="1" dirty="0"/>
          </a:p>
        </p:txBody>
      </p:sp>
      <p:sp>
        <p:nvSpPr>
          <p:cNvPr id="22" name="Text 20"/>
          <p:cNvSpPr/>
          <p:nvPr/>
        </p:nvSpPr>
        <p:spPr>
          <a:xfrm>
            <a:off x="9300464" y="1551432"/>
            <a:ext cx="1627632" cy="25887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“경비를 입증할 수 있느냐”가 핵심</a:t>
            </a:r>
            <a:endParaRPr lang="en-US" sz="1600" b="1" dirty="0"/>
          </a:p>
        </p:txBody>
      </p:sp>
      <p:sp>
        <p:nvSpPr>
          <p:cNvPr id="23" name="Shape 21"/>
          <p:cNvSpPr/>
          <p:nvPr/>
        </p:nvSpPr>
        <p:spPr>
          <a:xfrm>
            <a:off x="833119" y="5260340"/>
            <a:ext cx="10252457" cy="1051560"/>
          </a:xfrm>
          <a:prstGeom prst="roundRect">
            <a:avLst>
              <a:gd name="adj" fmla="val 16667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4" name="Shape 22"/>
          <p:cNvSpPr/>
          <p:nvPr/>
        </p:nvSpPr>
        <p:spPr>
          <a:xfrm>
            <a:off x="1069848" y="5375656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5" name="Text 23"/>
          <p:cNvSpPr/>
          <p:nvPr/>
        </p:nvSpPr>
        <p:spPr>
          <a:xfrm>
            <a:off x="1106424" y="5494020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결론</a:t>
            </a:r>
            <a:endParaRPr lang="en-US" sz="1600" b="1" dirty="0"/>
          </a:p>
        </p:txBody>
      </p:sp>
      <p:sp>
        <p:nvSpPr>
          <p:cNvPr id="26" name="Text 24"/>
          <p:cNvSpPr/>
          <p:nvPr/>
        </p:nvSpPr>
        <p:spPr>
          <a:xfrm>
            <a:off x="1106424" y="5861304"/>
            <a:ext cx="9720072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</a:rPr>
              <a:t>같은 매출 5천만원이어도 경비 인정 범위와 신고방식에 따라 세금 결과가 달라질 수 있습니다.</a:t>
            </a:r>
            <a:endParaRPr lang="en-US" sz="16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12. 종합소득금액, 소득공제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, 과세표준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이름은 비슷하지만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단계가 다릅니다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2331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14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4724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960120" y="1097280"/>
            <a:ext cx="10241280" cy="685800"/>
          </a:xfrm>
          <a:prstGeom prst="roundRect">
            <a:avLst>
              <a:gd name="adj" fmla="val 10667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1234440" y="1369060"/>
            <a:ext cx="3749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</a:rPr>
              <a:t>총수입금액 - 필요경비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846320" y="1369060"/>
            <a:ext cx="4983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F80ED"/>
                </a:solidFill>
              </a:rPr>
              <a:t>= 종합소득금액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960120" y="1970532"/>
            <a:ext cx="10241280" cy="685800"/>
          </a:xfrm>
          <a:prstGeom prst="roundRect">
            <a:avLst>
              <a:gd name="adj" fmla="val 10667"/>
            </a:avLst>
          </a:prstGeom>
          <a:solidFill>
            <a:srgbClr val="F3EEFF"/>
          </a:solidFill>
          <a:ln w="12700">
            <a:solidFill>
              <a:srgbClr val="8A63D2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1234440" y="2242312"/>
            <a:ext cx="3749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</a:rPr>
              <a:t>종합소득금액 - 소득공제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846320" y="2242312"/>
            <a:ext cx="4983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8A63D2"/>
                </a:solidFill>
              </a:rPr>
              <a:t>= 과세표준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960120" y="2881884"/>
            <a:ext cx="10241280" cy="685800"/>
          </a:xfrm>
          <a:prstGeom prst="roundRect">
            <a:avLst>
              <a:gd name="adj" fmla="val 10667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1234440" y="3153664"/>
            <a:ext cx="3749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</a:rPr>
              <a:t>과세표준 × 세율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846320" y="3153664"/>
            <a:ext cx="4983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2994A"/>
                </a:solidFill>
              </a:rPr>
              <a:t>= 산출세액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960120" y="3780536"/>
            <a:ext cx="10241280" cy="685800"/>
          </a:xfrm>
          <a:prstGeom prst="roundRect">
            <a:avLst>
              <a:gd name="adj" fmla="val 10667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1234440" y="4052316"/>
            <a:ext cx="3749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</a:rPr>
              <a:t>산출세액 - 세액공제·감면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846320" y="4052316"/>
            <a:ext cx="4983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2A06B"/>
                </a:solidFill>
              </a:rPr>
              <a:t>= 결정세액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960120" y="4691888"/>
            <a:ext cx="10241280" cy="685800"/>
          </a:xfrm>
          <a:prstGeom prst="roundRect">
            <a:avLst>
              <a:gd name="adj" fmla="val 10667"/>
            </a:avLst>
          </a:prstGeom>
          <a:solidFill>
            <a:srgbClr val="FDEEEE"/>
          </a:solidFill>
          <a:ln w="12700">
            <a:solidFill>
              <a:srgbClr val="D95C5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8"/>
          <p:cNvSpPr/>
          <p:nvPr/>
        </p:nvSpPr>
        <p:spPr>
          <a:xfrm>
            <a:off x="1234440" y="4963668"/>
            <a:ext cx="3749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93B"/>
                </a:solidFill>
              </a:rPr>
              <a:t>결정세액 - 기납부세액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846320" y="4963668"/>
            <a:ext cx="4983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D95C5C"/>
                </a:solidFill>
              </a:rPr>
              <a:t>= 최종 납부 또는 환급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13. 공제는 무엇이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있나?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소득공제와 세액공제를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아주 쉽게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777240" y="1321308"/>
            <a:ext cx="3520440" cy="3314192"/>
          </a:xfrm>
          <a:prstGeom prst="roundRect">
            <a:avLst>
              <a:gd name="adj" fmla="val 2078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8" name="Shape 6"/>
          <p:cNvSpPr/>
          <p:nvPr/>
        </p:nvSpPr>
        <p:spPr>
          <a:xfrm>
            <a:off x="886968" y="1433068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923544" y="157683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소득공제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923544" y="1660652"/>
            <a:ext cx="3227832" cy="27462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세율을 적용하기 전 과세표준을 줄이는 단계입니다.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대표적으로 인적공제, 연금보험료 공제 등이 있습니다.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4526280" y="1321308"/>
            <a:ext cx="3520440" cy="3314192"/>
          </a:xfrm>
          <a:prstGeom prst="roundRect">
            <a:avLst>
              <a:gd name="adj" fmla="val 2078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2" name="Shape 10"/>
          <p:cNvSpPr/>
          <p:nvPr/>
        </p:nvSpPr>
        <p:spPr>
          <a:xfrm>
            <a:off x="4636008" y="1433068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3" name="Text 11"/>
          <p:cNvSpPr/>
          <p:nvPr/>
        </p:nvSpPr>
        <p:spPr>
          <a:xfrm>
            <a:off x="4672584" y="157683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세액공제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4672584" y="1660652"/>
            <a:ext cx="3227832" cy="27462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이미 계산된 세액에서 직접 차감하는 단계입니다.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보험료·의료비·교육비·기부금·표준세액공제 등 익숙한 항목이 여기에 들어갑니다.</a:t>
            </a:r>
            <a:endParaRPr lang="en-US" sz="1600" b="1" dirty="0"/>
          </a:p>
        </p:txBody>
      </p:sp>
      <p:sp>
        <p:nvSpPr>
          <p:cNvPr id="17" name="Text 15"/>
          <p:cNvSpPr/>
          <p:nvPr/>
        </p:nvSpPr>
        <p:spPr>
          <a:xfrm>
            <a:off x="8421624" y="157683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강의 요령</a:t>
            </a:r>
            <a:endParaRPr lang="en-US" sz="1600" b="1" dirty="0"/>
          </a:p>
        </p:txBody>
      </p:sp>
      <p:sp>
        <p:nvSpPr>
          <p:cNvPr id="19" name="Shape 17"/>
          <p:cNvSpPr/>
          <p:nvPr/>
        </p:nvSpPr>
        <p:spPr>
          <a:xfrm>
            <a:off x="777240" y="5161280"/>
            <a:ext cx="10424160" cy="1005840"/>
          </a:xfrm>
          <a:prstGeom prst="roundRect">
            <a:avLst>
              <a:gd name="adj" fmla="val 13333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0" name="Shape 18"/>
          <p:cNvSpPr/>
          <p:nvPr/>
        </p:nvSpPr>
        <p:spPr>
          <a:xfrm>
            <a:off x="1082548" y="5300472"/>
            <a:ext cx="1417320" cy="365760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1" name="Text 19"/>
          <p:cNvSpPr/>
          <p:nvPr/>
        </p:nvSpPr>
        <p:spPr>
          <a:xfrm>
            <a:off x="1119124" y="5439664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예시 한 줄</a:t>
            </a:r>
            <a:endParaRPr lang="en-US" sz="1600" b="1" dirty="0"/>
          </a:p>
        </p:txBody>
      </p:sp>
      <p:sp>
        <p:nvSpPr>
          <p:cNvPr id="22" name="Text 20"/>
          <p:cNvSpPr/>
          <p:nvPr/>
        </p:nvSpPr>
        <p:spPr>
          <a:xfrm>
            <a:off x="1106424" y="5883656"/>
            <a:ext cx="9628632" cy="182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</a:rPr>
              <a:t>같은 100만원 공제라도 과세표준에서 빼느냐, 세액에서 빼느냐에 따라 절세효과는 다릅니다.</a:t>
            </a:r>
            <a:endParaRPr lang="en-US" sz="16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F6034-F2E9-F54C-6660-E18F25927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E275B657-F366-F4CD-2EBD-3E7F946558CD}"/>
              </a:ext>
            </a:extLst>
          </p:cNvPr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13-1. 공제는 무엇이 </a:t>
            </a:r>
            <a:r>
              <a:rPr lang="en-US" sz="2600" b="1" dirty="0" err="1">
                <a:solidFill>
                  <a:srgbClr val="FFFFFF"/>
                </a:solidFill>
                <a:latin typeface="+mj-ea"/>
                <a:ea typeface="+mj-ea"/>
              </a:rPr>
              <a:t>있나</a:t>
            </a:r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?</a:t>
            </a: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07D930FC-4331-D085-0B39-34A97B30DF29}"/>
              </a:ext>
            </a:extLst>
          </p:cNvPr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소득공제와 세액공제를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아주 쉽게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7518DB02-8931-A661-032E-C63E7038CA2D}"/>
              </a:ext>
            </a:extLst>
          </p:cNvPr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5ED9DFC1-F582-1880-D3B9-0206783A75DD}"/>
              </a:ext>
            </a:extLst>
          </p:cNvPr>
          <p:cNvSpPr/>
          <p:nvPr/>
        </p:nvSpPr>
        <p:spPr>
          <a:xfrm>
            <a:off x="777239" y="1321308"/>
            <a:ext cx="4964609" cy="3314192"/>
          </a:xfrm>
          <a:prstGeom prst="roundRect">
            <a:avLst>
              <a:gd name="adj" fmla="val 2078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835BA781-2E5B-933B-87E8-925CEC2A14DB}"/>
              </a:ext>
            </a:extLst>
          </p:cNvPr>
          <p:cNvSpPr/>
          <p:nvPr/>
        </p:nvSpPr>
        <p:spPr>
          <a:xfrm>
            <a:off x="886968" y="1433068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8BB84979-5CC7-5608-4A8D-123CBF7F320A}"/>
              </a:ext>
            </a:extLst>
          </p:cNvPr>
          <p:cNvSpPr/>
          <p:nvPr/>
        </p:nvSpPr>
        <p:spPr>
          <a:xfrm>
            <a:off x="923544" y="157683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소득공제</a:t>
            </a:r>
            <a:endParaRPr lang="en-US" sz="1600" b="1" dirty="0"/>
          </a:p>
        </p:txBody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333C21A7-419A-98DE-7F41-47DFC8A45F12}"/>
              </a:ext>
            </a:extLst>
          </p:cNvPr>
          <p:cNvSpPr/>
          <p:nvPr/>
        </p:nvSpPr>
        <p:spPr>
          <a:xfrm>
            <a:off x="5878002" y="1321308"/>
            <a:ext cx="6009198" cy="3314192"/>
          </a:xfrm>
          <a:prstGeom prst="roundRect">
            <a:avLst>
              <a:gd name="adj" fmla="val 2078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403713D2-1243-DDA6-4DB9-4414D0919265}"/>
              </a:ext>
            </a:extLst>
          </p:cNvPr>
          <p:cNvSpPr/>
          <p:nvPr/>
        </p:nvSpPr>
        <p:spPr>
          <a:xfrm>
            <a:off x="5987730" y="1433068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331B56A8-226A-98AB-5C6B-4DC494B45CCF}"/>
              </a:ext>
            </a:extLst>
          </p:cNvPr>
          <p:cNvSpPr/>
          <p:nvPr/>
        </p:nvSpPr>
        <p:spPr>
          <a:xfrm>
            <a:off x="6024306" y="157683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세액공제</a:t>
            </a:r>
            <a:endParaRPr lang="en-US" sz="1600" b="1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7276285C-9019-F79B-EB06-5FDE3E1806E4}"/>
              </a:ext>
            </a:extLst>
          </p:cNvPr>
          <p:cNvSpPr/>
          <p:nvPr/>
        </p:nvSpPr>
        <p:spPr>
          <a:xfrm>
            <a:off x="9773346" y="157683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강의 요령</a:t>
            </a:r>
            <a:endParaRPr lang="en-US" sz="1600" b="1" dirty="0"/>
          </a:p>
        </p:txBody>
      </p:sp>
      <p:sp>
        <p:nvSpPr>
          <p:cNvPr id="19" name="Shape 17">
            <a:extLst>
              <a:ext uri="{FF2B5EF4-FFF2-40B4-BE49-F238E27FC236}">
                <a16:creationId xmlns:a16="http://schemas.microsoft.com/office/drawing/2014/main" id="{75BA18C1-C812-35C0-570F-95D235EA0B65}"/>
              </a:ext>
            </a:extLst>
          </p:cNvPr>
          <p:cNvSpPr/>
          <p:nvPr/>
        </p:nvSpPr>
        <p:spPr>
          <a:xfrm>
            <a:off x="812226" y="4797552"/>
            <a:ext cx="11074974" cy="1623126"/>
          </a:xfrm>
          <a:prstGeom prst="roundRect">
            <a:avLst>
              <a:gd name="adj" fmla="val 13333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0" name="Shape 18">
            <a:extLst>
              <a:ext uri="{FF2B5EF4-FFF2-40B4-BE49-F238E27FC236}">
                <a16:creationId xmlns:a16="http://schemas.microsoft.com/office/drawing/2014/main" id="{F9EA601E-531D-EF9A-D55D-DBF618F7F96E}"/>
              </a:ext>
            </a:extLst>
          </p:cNvPr>
          <p:cNvSpPr/>
          <p:nvPr/>
        </p:nvSpPr>
        <p:spPr>
          <a:xfrm>
            <a:off x="1012975" y="4868170"/>
            <a:ext cx="1417320" cy="365760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1DC6F364-D067-D92C-A4F3-FDE996E92265}"/>
              </a:ext>
            </a:extLst>
          </p:cNvPr>
          <p:cNvSpPr/>
          <p:nvPr/>
        </p:nvSpPr>
        <p:spPr>
          <a:xfrm>
            <a:off x="1049551" y="4982470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ko-KR" altLang="en-US" sz="1600" b="1" dirty="0">
                <a:solidFill>
                  <a:srgbClr val="FFFFFF"/>
                </a:solidFill>
              </a:rPr>
              <a:t>세액감면</a:t>
            </a:r>
            <a:endParaRPr lang="en-US" sz="1600" b="1" dirty="0"/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E0D39EE9-C0A6-E911-0FD4-970E984945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025132"/>
              </p:ext>
            </p:extLst>
          </p:nvPr>
        </p:nvGraphicFramePr>
        <p:xfrm>
          <a:off x="923544" y="2226365"/>
          <a:ext cx="4579554" cy="1968026"/>
        </p:xfrm>
        <a:graphic>
          <a:graphicData uri="http://schemas.openxmlformats.org/drawingml/2006/table">
            <a:tbl>
              <a:tblPr firstRow="1" bandRow="1"/>
              <a:tblGrid>
                <a:gridCol w="17103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1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7687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200" dirty="0"/>
                        <a:t>구분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200" dirty="0"/>
                        <a:t>내용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ko-KR" altLang="en-US" sz="1200"/>
                        <a:t>비고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713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ko-KR" sz="1200"/>
                        <a:t>1.</a:t>
                      </a:r>
                      <a:r>
                        <a:rPr lang="ko-KR" altLang="en-US" sz="1200"/>
                        <a:t>기본공제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ko-KR" altLang="en-US" sz="1200" dirty="0"/>
                        <a:t>본인과 부양가족</a:t>
                      </a:r>
                      <a:r>
                        <a:rPr lang="en-US" altLang="ko-KR" sz="1200" dirty="0"/>
                        <a:t>(</a:t>
                      </a:r>
                      <a:r>
                        <a:rPr lang="ko-KR" altLang="en-US" sz="1200" dirty="0"/>
                        <a:t>인당 </a:t>
                      </a:r>
                      <a:r>
                        <a:rPr lang="en-US" altLang="ko-KR" sz="1200" dirty="0"/>
                        <a:t>150</a:t>
                      </a:r>
                      <a:r>
                        <a:rPr lang="ko-KR" altLang="en-US" sz="1200" dirty="0"/>
                        <a:t>만</a:t>
                      </a:r>
                      <a:r>
                        <a:rPr lang="en-US" altLang="ko-KR" sz="1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ko-KR" alt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234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ko-KR" sz="1200"/>
                        <a:t>2.</a:t>
                      </a:r>
                      <a:r>
                        <a:rPr lang="ko-KR" altLang="en-US" sz="1200"/>
                        <a:t>추가공제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ko-KR" altLang="en-US" sz="1200" dirty="0"/>
                        <a:t>경로</a:t>
                      </a:r>
                      <a:r>
                        <a:rPr lang="en-US" altLang="ko-KR" sz="1200" dirty="0"/>
                        <a:t>100</a:t>
                      </a:r>
                      <a:r>
                        <a:rPr lang="ko-KR" altLang="en-US" sz="1200" dirty="0"/>
                        <a:t>만</a:t>
                      </a:r>
                      <a:r>
                        <a:rPr lang="en-US" altLang="ko-KR" sz="1200" dirty="0"/>
                        <a:t>,</a:t>
                      </a:r>
                      <a:r>
                        <a:rPr lang="ko-KR" altLang="en-US" sz="1200" dirty="0"/>
                        <a:t> 장애인</a:t>
                      </a:r>
                      <a:r>
                        <a:rPr lang="en-US" altLang="ko-KR" sz="1200" dirty="0"/>
                        <a:t>200</a:t>
                      </a:r>
                      <a:r>
                        <a:rPr lang="ko-KR" altLang="en-US" sz="1200" dirty="0"/>
                        <a:t>만</a:t>
                      </a:r>
                      <a:r>
                        <a:rPr lang="en-US" altLang="ko-KR" sz="1200" dirty="0"/>
                        <a:t>,</a:t>
                      </a:r>
                      <a:r>
                        <a:rPr lang="ko-KR" altLang="en-US" sz="1200" dirty="0"/>
                        <a:t> </a:t>
                      </a:r>
                    </a:p>
                    <a:p>
                      <a:pPr>
                        <a:defRPr/>
                      </a:pPr>
                      <a:r>
                        <a:rPr lang="ko-KR" altLang="en-US" sz="1200" dirty="0"/>
                        <a:t>부녀자</a:t>
                      </a:r>
                      <a:r>
                        <a:rPr lang="en-US" altLang="ko-KR" sz="1200" dirty="0"/>
                        <a:t>50</a:t>
                      </a:r>
                      <a:r>
                        <a:rPr lang="ko-KR" altLang="en-US" sz="1200" dirty="0"/>
                        <a:t>만</a:t>
                      </a:r>
                      <a:r>
                        <a:rPr lang="en-US" altLang="ko-KR" sz="1200" dirty="0"/>
                        <a:t>,</a:t>
                      </a:r>
                      <a:r>
                        <a:rPr lang="ko-KR" altLang="en-US" sz="1200" dirty="0"/>
                        <a:t> 한부모</a:t>
                      </a:r>
                      <a:r>
                        <a:rPr lang="en-US" altLang="ko-KR" sz="1200" dirty="0"/>
                        <a:t>100</a:t>
                      </a:r>
                      <a:r>
                        <a:rPr lang="ko-KR" altLang="en-US" sz="1200" dirty="0"/>
                        <a:t>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ko-KR" alt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713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ko-KR" sz="1200"/>
                        <a:t>3.</a:t>
                      </a:r>
                      <a:r>
                        <a:rPr lang="ko-KR" altLang="en-US" sz="1200"/>
                        <a:t>연금보험료공제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ko-KR" altLang="en-US" sz="1200"/>
                        <a:t>국민연금납부금액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ko-KR" alt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713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ko-KR" sz="1200"/>
                        <a:t>4.</a:t>
                      </a:r>
                      <a:r>
                        <a:rPr lang="ko-KR" altLang="en-US" sz="1200"/>
                        <a:t>소기업 소상공인공제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ko-KR" sz="1200"/>
                        <a:t>500</a:t>
                      </a:r>
                      <a:r>
                        <a:rPr lang="ko-KR" altLang="en-US" sz="1200"/>
                        <a:t>만</a:t>
                      </a:r>
                      <a:r>
                        <a:rPr lang="en-US" altLang="ko-KR" sz="1200"/>
                        <a:t>,300</a:t>
                      </a:r>
                      <a:r>
                        <a:rPr lang="ko-KR" altLang="en-US" sz="1200"/>
                        <a:t>만</a:t>
                      </a:r>
                      <a:r>
                        <a:rPr lang="en-US" altLang="ko-KR" sz="1200"/>
                        <a:t>,200</a:t>
                      </a:r>
                      <a:r>
                        <a:rPr lang="ko-KR" altLang="en-US" sz="1200"/>
                        <a:t>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ko-KR" sz="1200" dirty="0"/>
                        <a:t>4</a:t>
                      </a:r>
                      <a:r>
                        <a:rPr lang="ko-KR" altLang="en-US" sz="1200" dirty="0"/>
                        <a:t>천</a:t>
                      </a:r>
                      <a:r>
                        <a:rPr lang="en-US" altLang="ko-KR" sz="1200" dirty="0"/>
                        <a:t>,1</a:t>
                      </a:r>
                      <a:r>
                        <a:rPr lang="ko-KR" altLang="en-US" sz="1200" dirty="0"/>
                        <a:t>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8" name="표 17">
            <a:extLst>
              <a:ext uri="{FF2B5EF4-FFF2-40B4-BE49-F238E27FC236}">
                <a16:creationId xmlns:a16="http://schemas.microsoft.com/office/drawing/2014/main" id="{C3245D07-5466-45B9-1D80-001764BB36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778006"/>
              </p:ext>
            </p:extLst>
          </p:nvPr>
        </p:nvGraphicFramePr>
        <p:xfrm>
          <a:off x="5987730" y="2008832"/>
          <a:ext cx="5808030" cy="2365048"/>
        </p:xfrm>
        <a:graphic>
          <a:graphicData uri="http://schemas.openxmlformats.org/drawingml/2006/table">
            <a:tbl>
              <a:tblPr firstRow="1" bandRow="1"/>
              <a:tblGrid>
                <a:gridCol w="1794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54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8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dirty="0"/>
                        <a:t>구분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dirty="0"/>
                        <a:t>내용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ko-KR" altLang="en-US" sz="1100"/>
                        <a:t>비고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615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ko-KR" sz="1100"/>
                        <a:t>1.</a:t>
                      </a:r>
                      <a:r>
                        <a:rPr lang="ko-KR" altLang="en-US" sz="1100"/>
                        <a:t>기장세액공제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ko-KR" altLang="en-US" sz="1100" dirty="0"/>
                        <a:t>간편장부대상자가 </a:t>
                      </a:r>
                      <a:r>
                        <a:rPr lang="ko-KR" altLang="en-US" sz="1100" dirty="0" err="1"/>
                        <a:t>복식부기로</a:t>
                      </a:r>
                      <a:r>
                        <a:rPr lang="ko-KR" altLang="en-US" sz="1100" dirty="0"/>
                        <a:t> 기장하여 </a:t>
                      </a:r>
                      <a:r>
                        <a:rPr lang="ko-KR" altLang="en-US" sz="1100" dirty="0" err="1"/>
                        <a:t>신고시</a:t>
                      </a:r>
                      <a:r>
                        <a:rPr lang="ko-KR" altLang="en-US" sz="1100" dirty="0"/>
                        <a:t> 세액의 </a:t>
                      </a:r>
                      <a:r>
                        <a:rPr lang="en-US" altLang="ko-KR" sz="1100" dirty="0"/>
                        <a:t>20%</a:t>
                      </a:r>
                      <a:r>
                        <a:rPr lang="ko-KR" altLang="en-US" sz="1100" dirty="0"/>
                        <a:t>공제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ko-KR" altLang="en-US" sz="1100"/>
                        <a:t>한도</a:t>
                      </a:r>
                      <a:r>
                        <a:rPr lang="en-US" altLang="ko-KR" sz="1100"/>
                        <a:t>100</a:t>
                      </a:r>
                      <a:r>
                        <a:rPr lang="ko-KR" altLang="en-US" sz="1100"/>
                        <a:t>만원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4968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ko-KR" sz="1100"/>
                        <a:t>2.</a:t>
                      </a:r>
                      <a:r>
                        <a:rPr lang="ko-KR" altLang="en-US" sz="1100"/>
                        <a:t>연금계좌세액공제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ko-KR" altLang="en-US" sz="1100" dirty="0"/>
                        <a:t>연금저축</a:t>
                      </a:r>
                      <a:r>
                        <a:rPr lang="en-US" altLang="ko-KR" sz="1100" dirty="0"/>
                        <a:t>(600</a:t>
                      </a:r>
                      <a:r>
                        <a:rPr lang="ko-KR" altLang="en-US" sz="1100" dirty="0"/>
                        <a:t>만원</a:t>
                      </a:r>
                      <a:r>
                        <a:rPr lang="en-US" altLang="ko-KR" sz="1100" dirty="0"/>
                        <a:t>),</a:t>
                      </a:r>
                      <a:r>
                        <a:rPr lang="ko-KR" altLang="en-US" sz="1100" dirty="0"/>
                        <a:t> </a:t>
                      </a:r>
                      <a:r>
                        <a:rPr lang="en-US" altLang="ko-KR" sz="1100" dirty="0"/>
                        <a:t>IRP(900</a:t>
                      </a:r>
                      <a:r>
                        <a:rPr lang="ko-KR" altLang="en-US" sz="1100" dirty="0"/>
                        <a:t>만원</a:t>
                      </a:r>
                      <a:r>
                        <a:rPr lang="en-US" altLang="ko-KR" sz="1100" dirty="0"/>
                        <a:t>)</a:t>
                      </a:r>
                    </a:p>
                    <a:p>
                      <a:pPr>
                        <a:defRPr/>
                      </a:pPr>
                      <a:r>
                        <a:rPr lang="ko-KR" altLang="en-US" sz="1100" dirty="0"/>
                        <a:t>사업소득금액</a:t>
                      </a:r>
                      <a:r>
                        <a:rPr lang="en-US" altLang="ko-KR" sz="1100" dirty="0"/>
                        <a:t>5500</a:t>
                      </a:r>
                      <a:r>
                        <a:rPr lang="ko-KR" altLang="en-US" sz="1100" dirty="0"/>
                        <a:t>만원 초과</a:t>
                      </a:r>
                      <a:r>
                        <a:rPr lang="en-US" altLang="ko-KR" sz="1100" dirty="0"/>
                        <a:t>12%,</a:t>
                      </a:r>
                      <a:r>
                        <a:rPr lang="ko-KR" altLang="en-US" sz="1100" dirty="0"/>
                        <a:t> 이하</a:t>
                      </a:r>
                      <a:r>
                        <a:rPr lang="en-US" altLang="ko-KR" sz="1100" dirty="0"/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ko-KR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ko-KR" sz="1100"/>
                        <a:t>3.</a:t>
                      </a:r>
                      <a:r>
                        <a:rPr lang="ko-KR" altLang="en-US" sz="1100"/>
                        <a:t>성실신고세액공제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ko-KR" altLang="en-US" sz="1100"/>
                        <a:t>성실신고수수료의</a:t>
                      </a:r>
                      <a:r>
                        <a:rPr lang="en-US" altLang="ko-KR" sz="1100"/>
                        <a:t>60%</a:t>
                      </a:r>
                      <a:r>
                        <a:rPr lang="ko-KR" altLang="en-US" sz="1100"/>
                        <a:t>세액공제</a:t>
                      </a:r>
                      <a:r>
                        <a:rPr lang="en-US" altLang="ko-KR" sz="1100"/>
                        <a:t>(</a:t>
                      </a:r>
                      <a:r>
                        <a:rPr lang="ko-KR" altLang="en-US" sz="1100"/>
                        <a:t>한도</a:t>
                      </a:r>
                      <a:r>
                        <a:rPr lang="en-US" altLang="ko-KR" sz="1100"/>
                        <a:t>120</a:t>
                      </a:r>
                      <a:r>
                        <a:rPr lang="ko-KR" altLang="en-US" sz="1100"/>
                        <a:t>만원</a:t>
                      </a:r>
                      <a:r>
                        <a:rPr lang="en-US" altLang="ko-KR" sz="1100"/>
                        <a:t>)</a:t>
                      </a:r>
                    </a:p>
                    <a:p>
                      <a:pPr>
                        <a:defRPr/>
                      </a:pPr>
                      <a:r>
                        <a:rPr lang="en-US" altLang="ko-KR" sz="1100"/>
                        <a:t>+(</a:t>
                      </a:r>
                      <a:r>
                        <a:rPr lang="ko-KR" altLang="en-US" sz="1100"/>
                        <a:t>의료비</a:t>
                      </a:r>
                      <a:r>
                        <a:rPr lang="en-US" altLang="ko-KR" sz="1100"/>
                        <a:t>,</a:t>
                      </a:r>
                      <a:r>
                        <a:rPr lang="ko-KR" altLang="en-US" sz="1100"/>
                        <a:t> 교육비</a:t>
                      </a:r>
                      <a:r>
                        <a:rPr lang="en-US" altLang="ko-KR" sz="1100"/>
                        <a:t>,</a:t>
                      </a:r>
                      <a:r>
                        <a:rPr lang="ko-KR" altLang="en-US" sz="1100"/>
                        <a:t> 월세세액공제</a:t>
                      </a:r>
                      <a:r>
                        <a:rPr lang="en-US" altLang="ko-KR" sz="110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ko-KR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ko-KR" sz="1100"/>
                        <a:t>4.</a:t>
                      </a:r>
                      <a:r>
                        <a:rPr lang="ko-KR" altLang="en-US" sz="1100"/>
                        <a:t>고용증대 세액공제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ko-KR" sz="1100"/>
                        <a:t>400</a:t>
                      </a:r>
                      <a:r>
                        <a:rPr lang="ko-KR" altLang="en-US" sz="1100"/>
                        <a:t>만원</a:t>
                      </a:r>
                      <a:r>
                        <a:rPr lang="en-US" altLang="ko-KR" sz="1100"/>
                        <a:t>~1300</a:t>
                      </a:r>
                      <a:r>
                        <a:rPr lang="ko-KR" altLang="en-US" sz="1100"/>
                        <a:t>만원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ko-KR" altLang="en-US" sz="1100"/>
                        <a:t>고용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ko-KR" sz="1100"/>
                        <a:t>5.</a:t>
                      </a:r>
                      <a:r>
                        <a:rPr lang="ko-KR" altLang="en-US" sz="1100"/>
                        <a:t>사회보험료 세액공제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ko-KR" altLang="en-US" sz="1100"/>
                        <a:t>증가한 </a:t>
                      </a:r>
                      <a:r>
                        <a:rPr lang="en-US" altLang="ko-KR" sz="1100"/>
                        <a:t>4</a:t>
                      </a:r>
                      <a:r>
                        <a:rPr lang="ko-KR" altLang="en-US" sz="1100"/>
                        <a:t>대보험료의 비율</a:t>
                      </a:r>
                      <a:r>
                        <a:rPr lang="en-US" altLang="ko-KR" sz="1100"/>
                        <a:t>(50%~100%)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ko-KR" altLang="en-US" sz="1100" dirty="0"/>
                        <a:t>고용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3" name="표 22">
            <a:extLst>
              <a:ext uri="{FF2B5EF4-FFF2-40B4-BE49-F238E27FC236}">
                <a16:creationId xmlns:a16="http://schemas.microsoft.com/office/drawing/2014/main" id="{37B55009-A09E-A42A-09EC-6DFA63CBA4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716311"/>
              </p:ext>
            </p:extLst>
          </p:nvPr>
        </p:nvGraphicFramePr>
        <p:xfrm>
          <a:off x="2603692" y="4889630"/>
          <a:ext cx="8728072" cy="1454366"/>
        </p:xfrm>
        <a:graphic>
          <a:graphicData uri="http://schemas.openxmlformats.org/drawingml/2006/table">
            <a:tbl>
              <a:tblPr firstRow="1" bandRow="1"/>
              <a:tblGrid>
                <a:gridCol w="1860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740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3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9266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dirty="0"/>
                        <a:t>구분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dirty="0"/>
                        <a:t>내용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ko-KR" altLang="en-US" sz="1100" dirty="0"/>
                        <a:t>비고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374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ko-KR" sz="1100"/>
                        <a:t>1.</a:t>
                      </a:r>
                      <a:r>
                        <a:rPr lang="ko-KR" altLang="en-US" sz="1100"/>
                        <a:t>중소기업 특별세액감면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ko-KR" altLang="en-US" sz="1100" dirty="0"/>
                        <a:t>소재지</a:t>
                      </a:r>
                      <a:r>
                        <a:rPr lang="en-US" altLang="ko-KR" sz="1100" dirty="0"/>
                        <a:t>,</a:t>
                      </a:r>
                      <a:r>
                        <a:rPr lang="ko-KR" altLang="en-US" sz="1100" dirty="0"/>
                        <a:t>규모</a:t>
                      </a:r>
                      <a:r>
                        <a:rPr lang="en-US" altLang="ko-KR" sz="1100" dirty="0"/>
                        <a:t>,</a:t>
                      </a:r>
                      <a:r>
                        <a:rPr lang="ko-KR" altLang="en-US" sz="1100" dirty="0"/>
                        <a:t>업종을 고려하여 </a:t>
                      </a:r>
                      <a:r>
                        <a:rPr lang="en-US" altLang="ko-KR" sz="1100" dirty="0"/>
                        <a:t>10%~30%</a:t>
                      </a:r>
                      <a:r>
                        <a:rPr lang="ko-KR" altLang="en-US" sz="1100" dirty="0"/>
                        <a:t>감면</a:t>
                      </a:r>
                    </a:p>
                    <a:p>
                      <a:pPr>
                        <a:defRPr/>
                      </a:pPr>
                      <a:r>
                        <a:rPr lang="ko-KR" altLang="en-US" sz="1100" dirty="0"/>
                        <a:t>매출액 </a:t>
                      </a:r>
                      <a:r>
                        <a:rPr lang="en-US" altLang="ko-KR" sz="1100" dirty="0"/>
                        <a:t>50</a:t>
                      </a:r>
                      <a:r>
                        <a:rPr lang="ko-KR" altLang="en-US" sz="1100" dirty="0" err="1"/>
                        <a:t>억이하이고</a:t>
                      </a:r>
                      <a:r>
                        <a:rPr lang="en-US" altLang="ko-KR" sz="1100" dirty="0"/>
                        <a:t>,</a:t>
                      </a:r>
                      <a:r>
                        <a:rPr lang="ko-KR" altLang="en-US" sz="1100" dirty="0"/>
                        <a:t> 소비성서비스업이 </a:t>
                      </a:r>
                      <a:r>
                        <a:rPr lang="ko-KR" altLang="en-US" sz="1100" dirty="0" err="1"/>
                        <a:t>아닌경우</a:t>
                      </a:r>
                      <a:r>
                        <a:rPr lang="ko-KR" altLang="en-US" sz="1100" dirty="0"/>
                        <a:t> 해당사항 있으므로 세액감면 확인필요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ko-KR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19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ko-KR" sz="1100"/>
                        <a:t>2.</a:t>
                      </a:r>
                      <a:r>
                        <a:rPr lang="ko-KR" altLang="en-US" sz="1100"/>
                        <a:t>창업중소기업 세액감면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ko-KR" altLang="en-US" sz="1100"/>
                        <a:t>일반창업과 청년창업</a:t>
                      </a:r>
                      <a:r>
                        <a:rPr lang="en-US" altLang="ko-KR" sz="1100"/>
                        <a:t>(50%~100%)</a:t>
                      </a:r>
                    </a:p>
                    <a:p>
                      <a:pPr>
                        <a:defRPr/>
                      </a:pPr>
                      <a:r>
                        <a:rPr lang="ko-KR" altLang="en-US" sz="1100"/>
                        <a:t>대상업종</a:t>
                      </a:r>
                      <a:r>
                        <a:rPr lang="en-US" altLang="ko-KR" sz="1100"/>
                        <a:t>,</a:t>
                      </a:r>
                      <a:r>
                        <a:rPr lang="ko-KR" altLang="en-US" sz="1100"/>
                        <a:t> 창업지역</a:t>
                      </a:r>
                      <a:r>
                        <a:rPr lang="en-US" altLang="ko-KR" sz="1100"/>
                        <a:t>,</a:t>
                      </a:r>
                      <a:r>
                        <a:rPr lang="ko-KR" altLang="en-US" sz="1100"/>
                        <a:t> 창업의 규모</a:t>
                      </a:r>
                      <a:r>
                        <a:rPr lang="en-US" altLang="ko-KR" sz="1100"/>
                        <a:t>,</a:t>
                      </a:r>
                      <a:r>
                        <a:rPr lang="ko-KR" altLang="en-US" sz="1100"/>
                        <a:t> 추가감면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ko-KR" altLang="en-US" sz="1100"/>
                        <a:t>만</a:t>
                      </a:r>
                      <a:r>
                        <a:rPr lang="en-US" altLang="ko-KR" sz="1100"/>
                        <a:t>34</a:t>
                      </a:r>
                      <a:endParaRPr lang="ko-KR" alt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19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ko-KR" sz="1100"/>
                        <a:t>3.</a:t>
                      </a:r>
                      <a:r>
                        <a:rPr lang="ko-KR" altLang="en-US" sz="1100"/>
                        <a:t>소규모창업 세액감면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altLang="ko-KR" sz="1100" dirty="0"/>
                        <a:t>2018.5.29~2024.12.31.</a:t>
                      </a:r>
                      <a:r>
                        <a:rPr lang="ko-KR" altLang="en-US" sz="1100" dirty="0"/>
                        <a:t>창업 </a:t>
                      </a:r>
                      <a:r>
                        <a:rPr lang="en-US" altLang="ko-KR" sz="1100" dirty="0"/>
                        <a:t>(2022</a:t>
                      </a:r>
                      <a:r>
                        <a:rPr lang="ko-KR" altLang="en-US" sz="1100" dirty="0"/>
                        <a:t>년 매출액 </a:t>
                      </a:r>
                      <a:r>
                        <a:rPr lang="en-US" altLang="ko-KR" sz="1100" dirty="0"/>
                        <a:t>8000</a:t>
                      </a:r>
                      <a:r>
                        <a:rPr lang="ko-KR" altLang="en-US" sz="1100" dirty="0" err="1"/>
                        <a:t>만원이하</a:t>
                      </a:r>
                      <a:r>
                        <a:rPr lang="en-US" altLang="ko-KR" sz="1100" dirty="0"/>
                        <a:t>)</a:t>
                      </a:r>
                      <a:r>
                        <a:rPr lang="ko-KR" altLang="en-US" sz="1100" dirty="0"/>
                        <a:t> </a:t>
                      </a:r>
                      <a:r>
                        <a:rPr lang="en-US" altLang="ko-KR" sz="1100" dirty="0"/>
                        <a:t>5</a:t>
                      </a:r>
                      <a:r>
                        <a:rPr lang="ko-KR" altLang="en-US" sz="1100" dirty="0"/>
                        <a:t>년간 </a:t>
                      </a:r>
                      <a:r>
                        <a:rPr lang="en-US" altLang="ko-KR" sz="1100" dirty="0"/>
                        <a:t>50%</a:t>
                      </a:r>
                      <a:r>
                        <a:rPr lang="ko-KR" altLang="en-US" sz="1100" dirty="0"/>
                        <a:t>감면</a:t>
                      </a:r>
                      <a:r>
                        <a:rPr lang="en-US" altLang="ko-KR" sz="1100" dirty="0"/>
                        <a:t>(</a:t>
                      </a:r>
                      <a:r>
                        <a:rPr lang="ko-KR" altLang="en-US" sz="1100" dirty="0" err="1"/>
                        <a:t>과밀외</a:t>
                      </a:r>
                      <a:r>
                        <a:rPr lang="en-US" altLang="ko-KR" sz="1100" dirty="0"/>
                        <a:t>100%</a:t>
                      </a:r>
                      <a:r>
                        <a:rPr lang="ko-KR" altLang="en-US" sz="1100" dirty="0"/>
                        <a:t>감면</a:t>
                      </a:r>
                      <a:r>
                        <a:rPr lang="en-US" altLang="ko-KR" sz="11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ko-KR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05454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14. 세율은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누진세로 적용된다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소득이 커질수록 높은 구간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세율 적용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600" dirty="0">
                <a:solidFill>
                  <a:srgbClr val="7B8794"/>
                </a:solidFill>
              </a:rPr>
              <a:t>16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685800" y="1037844"/>
            <a:ext cx="2743200" cy="4063979"/>
          </a:xfrm>
          <a:prstGeom prst="roundRect">
            <a:avLst>
              <a:gd name="adj" fmla="val 2667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8" name="Shape 6"/>
          <p:cNvSpPr/>
          <p:nvPr/>
        </p:nvSpPr>
        <p:spPr>
          <a:xfrm>
            <a:off x="795528" y="1285240"/>
            <a:ext cx="1417320" cy="373380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b="1"/>
          </a:p>
        </p:txBody>
      </p:sp>
      <p:sp>
        <p:nvSpPr>
          <p:cNvPr id="9" name="Text 7"/>
          <p:cNvSpPr/>
          <p:nvPr/>
        </p:nvSpPr>
        <p:spPr>
          <a:xfrm>
            <a:off x="832104" y="143205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누진세란</a:t>
            </a:r>
            <a:endParaRPr lang="en-US" b="1" dirty="0"/>
          </a:p>
        </p:txBody>
      </p:sp>
      <p:sp>
        <p:nvSpPr>
          <p:cNvPr id="10" name="Text 8"/>
          <p:cNvSpPr/>
          <p:nvPr/>
        </p:nvSpPr>
        <p:spPr>
          <a:xfrm>
            <a:off x="832104" y="1490472"/>
            <a:ext cx="2450592" cy="28529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과세표준 전부에 최고세율을 한 번에 적용하는 것이 아니라, 각 구간별로 세율이 달라지는 구조입니다.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3703320" y="1005840"/>
            <a:ext cx="7802880" cy="4151376"/>
          </a:xfrm>
          <a:prstGeom prst="roundRect">
            <a:avLst>
              <a:gd name="adj" fmla="val 168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2" name="Shape 10"/>
          <p:cNvSpPr/>
          <p:nvPr/>
        </p:nvSpPr>
        <p:spPr>
          <a:xfrm>
            <a:off x="3931920" y="1234440"/>
            <a:ext cx="3255144" cy="411480"/>
          </a:xfrm>
          <a:prstGeom prst="rect">
            <a:avLst/>
          </a:prstGeom>
          <a:solidFill>
            <a:srgbClr val="123A6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3" name="Text 11"/>
          <p:cNvSpPr/>
          <p:nvPr/>
        </p:nvSpPr>
        <p:spPr>
          <a:xfrm>
            <a:off x="3919220" y="1387856"/>
            <a:ext cx="325514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과세표준</a:t>
            </a:r>
            <a:endParaRPr lang="en-US" sz="1600" b="1" dirty="0"/>
          </a:p>
        </p:txBody>
      </p:sp>
      <p:sp>
        <p:nvSpPr>
          <p:cNvPr id="14" name="Shape 12"/>
          <p:cNvSpPr/>
          <p:nvPr/>
        </p:nvSpPr>
        <p:spPr>
          <a:xfrm>
            <a:off x="7267702" y="1234440"/>
            <a:ext cx="1157478" cy="411480"/>
          </a:xfrm>
          <a:prstGeom prst="rect">
            <a:avLst/>
          </a:prstGeom>
          <a:solidFill>
            <a:srgbClr val="123A6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5" name="Text 13"/>
          <p:cNvSpPr/>
          <p:nvPr/>
        </p:nvSpPr>
        <p:spPr>
          <a:xfrm>
            <a:off x="7255002" y="1387856"/>
            <a:ext cx="1157478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세율</a:t>
            </a:r>
            <a:endParaRPr lang="en-US" sz="1600" b="1" dirty="0"/>
          </a:p>
        </p:txBody>
      </p:sp>
      <p:sp>
        <p:nvSpPr>
          <p:cNvPr id="16" name="Shape 14"/>
          <p:cNvSpPr/>
          <p:nvPr/>
        </p:nvSpPr>
        <p:spPr>
          <a:xfrm>
            <a:off x="8514080" y="1234440"/>
            <a:ext cx="1234440" cy="411480"/>
          </a:xfrm>
          <a:prstGeom prst="rect">
            <a:avLst/>
          </a:prstGeom>
          <a:solidFill>
            <a:srgbClr val="123A6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7" name="Text 15"/>
          <p:cNvSpPr/>
          <p:nvPr/>
        </p:nvSpPr>
        <p:spPr>
          <a:xfrm>
            <a:off x="8501380" y="1387856"/>
            <a:ext cx="123444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누진공제</a:t>
            </a:r>
            <a:endParaRPr lang="en-US" sz="1600" b="1" dirty="0"/>
          </a:p>
        </p:txBody>
      </p:sp>
      <p:sp>
        <p:nvSpPr>
          <p:cNvPr id="18" name="Shape 16"/>
          <p:cNvSpPr/>
          <p:nvPr/>
        </p:nvSpPr>
        <p:spPr>
          <a:xfrm>
            <a:off x="9817100" y="1234440"/>
            <a:ext cx="1542796" cy="411480"/>
          </a:xfrm>
          <a:prstGeom prst="rect">
            <a:avLst/>
          </a:prstGeom>
          <a:solidFill>
            <a:srgbClr val="123A6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9" name="Text 17"/>
          <p:cNvSpPr/>
          <p:nvPr/>
        </p:nvSpPr>
        <p:spPr>
          <a:xfrm>
            <a:off x="9794482" y="1387856"/>
            <a:ext cx="1348497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요약 계산</a:t>
            </a:r>
            <a:endParaRPr lang="en-US" sz="1600" b="1" dirty="0"/>
          </a:p>
        </p:txBody>
      </p:sp>
      <p:sp>
        <p:nvSpPr>
          <p:cNvPr id="20" name="Shape 18"/>
          <p:cNvSpPr/>
          <p:nvPr/>
        </p:nvSpPr>
        <p:spPr>
          <a:xfrm>
            <a:off x="3931920" y="1645920"/>
            <a:ext cx="3255144" cy="429768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1" name="Shape 19"/>
          <p:cNvSpPr/>
          <p:nvPr/>
        </p:nvSpPr>
        <p:spPr>
          <a:xfrm>
            <a:off x="7267702" y="1645920"/>
            <a:ext cx="1157478" cy="429768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2" name="Shape 20"/>
          <p:cNvSpPr/>
          <p:nvPr/>
        </p:nvSpPr>
        <p:spPr>
          <a:xfrm>
            <a:off x="8514080" y="1645920"/>
            <a:ext cx="1234440" cy="429768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3" name="Shape 21"/>
          <p:cNvSpPr/>
          <p:nvPr/>
        </p:nvSpPr>
        <p:spPr>
          <a:xfrm>
            <a:off x="9817100" y="1645920"/>
            <a:ext cx="1542796" cy="429768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4" name="Text 22"/>
          <p:cNvSpPr/>
          <p:nvPr/>
        </p:nvSpPr>
        <p:spPr>
          <a:xfrm>
            <a:off x="3977639" y="1764792"/>
            <a:ext cx="3107183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1,400만원 이하</a:t>
            </a:r>
            <a:endParaRPr lang="en-US" sz="1600" b="1" dirty="0"/>
          </a:p>
        </p:txBody>
      </p:sp>
      <p:sp>
        <p:nvSpPr>
          <p:cNvPr id="25" name="Text 23"/>
          <p:cNvSpPr/>
          <p:nvPr/>
        </p:nvSpPr>
        <p:spPr>
          <a:xfrm>
            <a:off x="7277100" y="1764792"/>
            <a:ext cx="110236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6%</a:t>
            </a:r>
            <a:endParaRPr lang="en-US" sz="1600" b="1" dirty="0"/>
          </a:p>
        </p:txBody>
      </p:sp>
      <p:sp>
        <p:nvSpPr>
          <p:cNvPr id="26" name="Text 24"/>
          <p:cNvSpPr/>
          <p:nvPr/>
        </p:nvSpPr>
        <p:spPr>
          <a:xfrm>
            <a:off x="8559800" y="1764792"/>
            <a:ext cx="114300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-</a:t>
            </a:r>
            <a:endParaRPr lang="en-US" sz="1600" b="1" dirty="0"/>
          </a:p>
        </p:txBody>
      </p:sp>
      <p:sp>
        <p:nvSpPr>
          <p:cNvPr id="27" name="Text 25"/>
          <p:cNvSpPr/>
          <p:nvPr/>
        </p:nvSpPr>
        <p:spPr>
          <a:xfrm>
            <a:off x="9857739" y="1764792"/>
            <a:ext cx="1443261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과세표준×6%</a:t>
            </a:r>
            <a:endParaRPr lang="en-US" sz="1600" b="1" dirty="0"/>
          </a:p>
        </p:txBody>
      </p:sp>
      <p:sp>
        <p:nvSpPr>
          <p:cNvPr id="28" name="Shape 26"/>
          <p:cNvSpPr/>
          <p:nvPr/>
        </p:nvSpPr>
        <p:spPr>
          <a:xfrm>
            <a:off x="3931920" y="2075688"/>
            <a:ext cx="3255144" cy="429768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9" name="Shape 27"/>
          <p:cNvSpPr/>
          <p:nvPr/>
        </p:nvSpPr>
        <p:spPr>
          <a:xfrm>
            <a:off x="7267702" y="2075688"/>
            <a:ext cx="1157478" cy="429768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30" name="Shape 28"/>
          <p:cNvSpPr/>
          <p:nvPr/>
        </p:nvSpPr>
        <p:spPr>
          <a:xfrm>
            <a:off x="8514080" y="2075688"/>
            <a:ext cx="1234440" cy="429768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31" name="Shape 29"/>
          <p:cNvSpPr/>
          <p:nvPr/>
        </p:nvSpPr>
        <p:spPr>
          <a:xfrm>
            <a:off x="9817100" y="2075688"/>
            <a:ext cx="1542796" cy="429768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32" name="Text 30"/>
          <p:cNvSpPr/>
          <p:nvPr/>
        </p:nvSpPr>
        <p:spPr>
          <a:xfrm>
            <a:off x="3977639" y="2194560"/>
            <a:ext cx="3107183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1,400</a:t>
            </a:r>
            <a:r>
              <a:rPr lang="en-US" sz="1600" b="1">
                <a:solidFill>
                  <a:srgbClr val="1E293B"/>
                </a:solidFill>
              </a:rPr>
              <a:t>만원 초과 ~ 5,000</a:t>
            </a:r>
            <a:r>
              <a:rPr lang="en-US" sz="1600" b="1" dirty="0">
                <a:solidFill>
                  <a:srgbClr val="1E293B"/>
                </a:solidFill>
              </a:rPr>
              <a:t>만원</a:t>
            </a:r>
            <a:endParaRPr lang="en-US" sz="1600" b="1" dirty="0"/>
          </a:p>
        </p:txBody>
      </p:sp>
      <p:sp>
        <p:nvSpPr>
          <p:cNvPr id="33" name="Text 31"/>
          <p:cNvSpPr/>
          <p:nvPr/>
        </p:nvSpPr>
        <p:spPr>
          <a:xfrm>
            <a:off x="7277100" y="2194560"/>
            <a:ext cx="110236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15%</a:t>
            </a:r>
            <a:endParaRPr lang="en-US" sz="1600" b="1" dirty="0"/>
          </a:p>
        </p:txBody>
      </p:sp>
      <p:sp>
        <p:nvSpPr>
          <p:cNvPr id="34" name="Text 32"/>
          <p:cNvSpPr/>
          <p:nvPr/>
        </p:nvSpPr>
        <p:spPr>
          <a:xfrm>
            <a:off x="8559800" y="2194560"/>
            <a:ext cx="114300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126만원</a:t>
            </a:r>
            <a:endParaRPr lang="en-US" sz="1600" b="1" dirty="0"/>
          </a:p>
        </p:txBody>
      </p:sp>
      <p:sp>
        <p:nvSpPr>
          <p:cNvPr id="35" name="Text 33"/>
          <p:cNvSpPr/>
          <p:nvPr/>
        </p:nvSpPr>
        <p:spPr>
          <a:xfrm>
            <a:off x="9857739" y="2194560"/>
            <a:ext cx="1443261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600" b="1" dirty="0"/>
          </a:p>
        </p:txBody>
      </p:sp>
      <p:sp>
        <p:nvSpPr>
          <p:cNvPr id="36" name="Shape 34"/>
          <p:cNvSpPr/>
          <p:nvPr/>
        </p:nvSpPr>
        <p:spPr>
          <a:xfrm>
            <a:off x="3931920" y="2505456"/>
            <a:ext cx="3255144" cy="429768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37" name="Shape 35"/>
          <p:cNvSpPr/>
          <p:nvPr/>
        </p:nvSpPr>
        <p:spPr>
          <a:xfrm>
            <a:off x="7267702" y="2505456"/>
            <a:ext cx="1157478" cy="429768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38" name="Shape 36"/>
          <p:cNvSpPr/>
          <p:nvPr/>
        </p:nvSpPr>
        <p:spPr>
          <a:xfrm>
            <a:off x="8514080" y="2505456"/>
            <a:ext cx="1234440" cy="429768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39" name="Shape 37"/>
          <p:cNvSpPr/>
          <p:nvPr/>
        </p:nvSpPr>
        <p:spPr>
          <a:xfrm>
            <a:off x="9817100" y="2505456"/>
            <a:ext cx="1542796" cy="429768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40" name="Text 38"/>
          <p:cNvSpPr/>
          <p:nvPr/>
        </p:nvSpPr>
        <p:spPr>
          <a:xfrm>
            <a:off x="3977639" y="2624328"/>
            <a:ext cx="3107183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5,000</a:t>
            </a:r>
            <a:r>
              <a:rPr lang="en-US" sz="1600" b="1">
                <a:solidFill>
                  <a:srgbClr val="1E293B"/>
                </a:solidFill>
              </a:rPr>
              <a:t>만원 초과 ~ 8,800</a:t>
            </a:r>
            <a:r>
              <a:rPr lang="en-US" sz="1600" b="1" dirty="0">
                <a:solidFill>
                  <a:srgbClr val="1E293B"/>
                </a:solidFill>
              </a:rPr>
              <a:t>만원</a:t>
            </a:r>
            <a:endParaRPr lang="en-US" sz="1600" b="1" dirty="0"/>
          </a:p>
        </p:txBody>
      </p:sp>
      <p:sp>
        <p:nvSpPr>
          <p:cNvPr id="41" name="Text 39"/>
          <p:cNvSpPr/>
          <p:nvPr/>
        </p:nvSpPr>
        <p:spPr>
          <a:xfrm>
            <a:off x="7277100" y="2624328"/>
            <a:ext cx="110236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24%</a:t>
            </a:r>
            <a:endParaRPr lang="en-US" sz="1600" b="1" dirty="0"/>
          </a:p>
        </p:txBody>
      </p:sp>
      <p:sp>
        <p:nvSpPr>
          <p:cNvPr id="42" name="Text 40"/>
          <p:cNvSpPr/>
          <p:nvPr/>
        </p:nvSpPr>
        <p:spPr>
          <a:xfrm>
            <a:off x="8559800" y="2624328"/>
            <a:ext cx="114300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576만원</a:t>
            </a:r>
            <a:endParaRPr lang="en-US" sz="1600" b="1" dirty="0"/>
          </a:p>
        </p:txBody>
      </p:sp>
      <p:sp>
        <p:nvSpPr>
          <p:cNvPr id="43" name="Text 41"/>
          <p:cNvSpPr/>
          <p:nvPr/>
        </p:nvSpPr>
        <p:spPr>
          <a:xfrm>
            <a:off x="9857739" y="2624328"/>
            <a:ext cx="1443261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600" b="1" dirty="0"/>
          </a:p>
        </p:txBody>
      </p:sp>
      <p:sp>
        <p:nvSpPr>
          <p:cNvPr id="44" name="Shape 42"/>
          <p:cNvSpPr/>
          <p:nvPr/>
        </p:nvSpPr>
        <p:spPr>
          <a:xfrm>
            <a:off x="3931920" y="2935224"/>
            <a:ext cx="3255144" cy="429768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45" name="Shape 43"/>
          <p:cNvSpPr/>
          <p:nvPr/>
        </p:nvSpPr>
        <p:spPr>
          <a:xfrm>
            <a:off x="7267702" y="2935224"/>
            <a:ext cx="1157478" cy="429768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46" name="Shape 44"/>
          <p:cNvSpPr/>
          <p:nvPr/>
        </p:nvSpPr>
        <p:spPr>
          <a:xfrm>
            <a:off x="8514080" y="2935224"/>
            <a:ext cx="1234440" cy="429768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47" name="Shape 45"/>
          <p:cNvSpPr/>
          <p:nvPr/>
        </p:nvSpPr>
        <p:spPr>
          <a:xfrm>
            <a:off x="9817100" y="2935224"/>
            <a:ext cx="1542796" cy="429768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48" name="Text 46"/>
          <p:cNvSpPr/>
          <p:nvPr/>
        </p:nvSpPr>
        <p:spPr>
          <a:xfrm>
            <a:off x="3977639" y="3054096"/>
            <a:ext cx="3107183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8,800</a:t>
            </a:r>
            <a:r>
              <a:rPr lang="en-US" sz="1600" b="1">
                <a:solidFill>
                  <a:srgbClr val="1E293B"/>
                </a:solidFill>
              </a:rPr>
              <a:t>만원 초과 ~ 1</a:t>
            </a:r>
            <a:r>
              <a:rPr lang="en-US" sz="1600" b="1" dirty="0">
                <a:solidFill>
                  <a:srgbClr val="1E293B"/>
                </a:solidFill>
              </a:rPr>
              <a:t>억5천만원</a:t>
            </a:r>
            <a:endParaRPr lang="en-US" sz="1600" b="1" dirty="0"/>
          </a:p>
        </p:txBody>
      </p:sp>
      <p:sp>
        <p:nvSpPr>
          <p:cNvPr id="49" name="Text 47"/>
          <p:cNvSpPr/>
          <p:nvPr/>
        </p:nvSpPr>
        <p:spPr>
          <a:xfrm>
            <a:off x="7277100" y="3054096"/>
            <a:ext cx="110236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35%</a:t>
            </a:r>
            <a:endParaRPr lang="en-US" sz="1600" b="1" dirty="0"/>
          </a:p>
        </p:txBody>
      </p:sp>
      <p:sp>
        <p:nvSpPr>
          <p:cNvPr id="50" name="Text 48"/>
          <p:cNvSpPr/>
          <p:nvPr/>
        </p:nvSpPr>
        <p:spPr>
          <a:xfrm>
            <a:off x="8559800" y="3054096"/>
            <a:ext cx="114300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1,544만원</a:t>
            </a:r>
            <a:endParaRPr lang="en-US" sz="1600" b="1" dirty="0"/>
          </a:p>
        </p:txBody>
      </p:sp>
      <p:sp>
        <p:nvSpPr>
          <p:cNvPr id="51" name="Text 49"/>
          <p:cNvSpPr/>
          <p:nvPr/>
        </p:nvSpPr>
        <p:spPr>
          <a:xfrm>
            <a:off x="9857739" y="3054096"/>
            <a:ext cx="1443261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600" b="1" dirty="0"/>
          </a:p>
        </p:txBody>
      </p:sp>
      <p:sp>
        <p:nvSpPr>
          <p:cNvPr id="52" name="Shape 50"/>
          <p:cNvSpPr/>
          <p:nvPr/>
        </p:nvSpPr>
        <p:spPr>
          <a:xfrm>
            <a:off x="3931920" y="3364992"/>
            <a:ext cx="3255144" cy="429768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53" name="Shape 51"/>
          <p:cNvSpPr/>
          <p:nvPr/>
        </p:nvSpPr>
        <p:spPr>
          <a:xfrm>
            <a:off x="7267702" y="3364992"/>
            <a:ext cx="1157478" cy="429768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54" name="Shape 52"/>
          <p:cNvSpPr/>
          <p:nvPr/>
        </p:nvSpPr>
        <p:spPr>
          <a:xfrm>
            <a:off x="8514080" y="3364992"/>
            <a:ext cx="1234440" cy="429768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55" name="Shape 53"/>
          <p:cNvSpPr/>
          <p:nvPr/>
        </p:nvSpPr>
        <p:spPr>
          <a:xfrm>
            <a:off x="9817100" y="3364992"/>
            <a:ext cx="1542796" cy="429768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56" name="Text 54"/>
          <p:cNvSpPr/>
          <p:nvPr/>
        </p:nvSpPr>
        <p:spPr>
          <a:xfrm>
            <a:off x="3977639" y="3483864"/>
            <a:ext cx="3107183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1억5</a:t>
            </a:r>
            <a:r>
              <a:rPr lang="en-US" sz="1600" b="1">
                <a:solidFill>
                  <a:srgbClr val="1E293B"/>
                </a:solidFill>
              </a:rPr>
              <a:t>천만원 초과 ~ 3</a:t>
            </a:r>
            <a:r>
              <a:rPr lang="en-US" sz="1600" b="1" dirty="0">
                <a:solidFill>
                  <a:srgbClr val="1E293B"/>
                </a:solidFill>
              </a:rPr>
              <a:t>억원</a:t>
            </a:r>
            <a:endParaRPr lang="en-US" sz="1600" b="1" dirty="0"/>
          </a:p>
        </p:txBody>
      </p:sp>
      <p:sp>
        <p:nvSpPr>
          <p:cNvPr id="57" name="Text 55"/>
          <p:cNvSpPr/>
          <p:nvPr/>
        </p:nvSpPr>
        <p:spPr>
          <a:xfrm>
            <a:off x="7277100" y="3483864"/>
            <a:ext cx="110236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38%</a:t>
            </a:r>
            <a:endParaRPr lang="en-US" sz="1600" b="1" dirty="0"/>
          </a:p>
        </p:txBody>
      </p:sp>
      <p:sp>
        <p:nvSpPr>
          <p:cNvPr id="58" name="Text 56"/>
          <p:cNvSpPr/>
          <p:nvPr/>
        </p:nvSpPr>
        <p:spPr>
          <a:xfrm>
            <a:off x="8559800" y="3483864"/>
            <a:ext cx="114300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1,994만원</a:t>
            </a:r>
            <a:endParaRPr lang="en-US" sz="1600" b="1" dirty="0"/>
          </a:p>
        </p:txBody>
      </p:sp>
      <p:sp>
        <p:nvSpPr>
          <p:cNvPr id="59" name="Text 57"/>
          <p:cNvSpPr/>
          <p:nvPr/>
        </p:nvSpPr>
        <p:spPr>
          <a:xfrm>
            <a:off x="9857739" y="3483864"/>
            <a:ext cx="1443261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600" b="1" dirty="0"/>
          </a:p>
        </p:txBody>
      </p:sp>
      <p:sp>
        <p:nvSpPr>
          <p:cNvPr id="60" name="Shape 58"/>
          <p:cNvSpPr/>
          <p:nvPr/>
        </p:nvSpPr>
        <p:spPr>
          <a:xfrm>
            <a:off x="3931920" y="3794760"/>
            <a:ext cx="3255144" cy="429768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61" name="Shape 59"/>
          <p:cNvSpPr/>
          <p:nvPr/>
        </p:nvSpPr>
        <p:spPr>
          <a:xfrm>
            <a:off x="7267702" y="3794760"/>
            <a:ext cx="1157478" cy="429768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62" name="Shape 60"/>
          <p:cNvSpPr/>
          <p:nvPr/>
        </p:nvSpPr>
        <p:spPr>
          <a:xfrm>
            <a:off x="8514080" y="3794760"/>
            <a:ext cx="1234440" cy="429768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63" name="Shape 61"/>
          <p:cNvSpPr/>
          <p:nvPr/>
        </p:nvSpPr>
        <p:spPr>
          <a:xfrm>
            <a:off x="9817100" y="3794760"/>
            <a:ext cx="1542796" cy="429768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64" name="Text 62"/>
          <p:cNvSpPr/>
          <p:nvPr/>
        </p:nvSpPr>
        <p:spPr>
          <a:xfrm>
            <a:off x="3977639" y="3913632"/>
            <a:ext cx="3107183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3</a:t>
            </a:r>
            <a:r>
              <a:rPr lang="en-US" sz="1600" b="1">
                <a:solidFill>
                  <a:srgbClr val="1E293B"/>
                </a:solidFill>
              </a:rPr>
              <a:t>억원 초과 ~ 5</a:t>
            </a:r>
            <a:r>
              <a:rPr lang="en-US" sz="1600" b="1" dirty="0">
                <a:solidFill>
                  <a:srgbClr val="1E293B"/>
                </a:solidFill>
              </a:rPr>
              <a:t>억원</a:t>
            </a:r>
            <a:endParaRPr lang="en-US" sz="1600" b="1" dirty="0"/>
          </a:p>
        </p:txBody>
      </p:sp>
      <p:sp>
        <p:nvSpPr>
          <p:cNvPr id="65" name="Text 63"/>
          <p:cNvSpPr/>
          <p:nvPr/>
        </p:nvSpPr>
        <p:spPr>
          <a:xfrm>
            <a:off x="7277100" y="3913632"/>
            <a:ext cx="110236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40%</a:t>
            </a:r>
            <a:endParaRPr lang="en-US" sz="1600" b="1" dirty="0"/>
          </a:p>
        </p:txBody>
      </p:sp>
      <p:sp>
        <p:nvSpPr>
          <p:cNvPr id="66" name="Text 64"/>
          <p:cNvSpPr/>
          <p:nvPr/>
        </p:nvSpPr>
        <p:spPr>
          <a:xfrm>
            <a:off x="8559800" y="3913632"/>
            <a:ext cx="114300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2,594만원</a:t>
            </a:r>
            <a:endParaRPr lang="en-US" sz="1600" b="1" dirty="0"/>
          </a:p>
        </p:txBody>
      </p:sp>
      <p:sp>
        <p:nvSpPr>
          <p:cNvPr id="67" name="Text 65"/>
          <p:cNvSpPr/>
          <p:nvPr/>
        </p:nvSpPr>
        <p:spPr>
          <a:xfrm>
            <a:off x="9857739" y="3913632"/>
            <a:ext cx="1443261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600" b="1" dirty="0"/>
          </a:p>
        </p:txBody>
      </p:sp>
      <p:sp>
        <p:nvSpPr>
          <p:cNvPr id="68" name="Shape 66"/>
          <p:cNvSpPr/>
          <p:nvPr/>
        </p:nvSpPr>
        <p:spPr>
          <a:xfrm>
            <a:off x="3931920" y="4224528"/>
            <a:ext cx="3255144" cy="429768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69" name="Shape 67"/>
          <p:cNvSpPr/>
          <p:nvPr/>
        </p:nvSpPr>
        <p:spPr>
          <a:xfrm>
            <a:off x="7267702" y="4224528"/>
            <a:ext cx="1157478" cy="429768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70" name="Shape 68"/>
          <p:cNvSpPr/>
          <p:nvPr/>
        </p:nvSpPr>
        <p:spPr>
          <a:xfrm>
            <a:off x="8514080" y="4224528"/>
            <a:ext cx="1234440" cy="429768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71" name="Shape 69"/>
          <p:cNvSpPr/>
          <p:nvPr/>
        </p:nvSpPr>
        <p:spPr>
          <a:xfrm>
            <a:off x="9817100" y="4224528"/>
            <a:ext cx="1542796" cy="429768"/>
          </a:xfrm>
          <a:prstGeom prst="rect">
            <a:avLst/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72" name="Text 70"/>
          <p:cNvSpPr/>
          <p:nvPr/>
        </p:nvSpPr>
        <p:spPr>
          <a:xfrm>
            <a:off x="3977639" y="4343400"/>
            <a:ext cx="3107183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5</a:t>
            </a:r>
            <a:r>
              <a:rPr lang="en-US" sz="1600" b="1">
                <a:solidFill>
                  <a:srgbClr val="1E293B"/>
                </a:solidFill>
              </a:rPr>
              <a:t>억원 초과 ~ 10</a:t>
            </a:r>
            <a:r>
              <a:rPr lang="en-US" sz="1600" b="1" dirty="0">
                <a:solidFill>
                  <a:srgbClr val="1E293B"/>
                </a:solidFill>
              </a:rPr>
              <a:t>억원</a:t>
            </a:r>
            <a:endParaRPr lang="en-US" sz="1600" b="1" dirty="0"/>
          </a:p>
        </p:txBody>
      </p:sp>
      <p:sp>
        <p:nvSpPr>
          <p:cNvPr id="73" name="Text 71"/>
          <p:cNvSpPr/>
          <p:nvPr/>
        </p:nvSpPr>
        <p:spPr>
          <a:xfrm>
            <a:off x="7277100" y="4343400"/>
            <a:ext cx="110236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42%</a:t>
            </a:r>
            <a:endParaRPr lang="en-US" sz="1600" b="1" dirty="0"/>
          </a:p>
        </p:txBody>
      </p:sp>
      <p:sp>
        <p:nvSpPr>
          <p:cNvPr id="74" name="Text 72"/>
          <p:cNvSpPr/>
          <p:nvPr/>
        </p:nvSpPr>
        <p:spPr>
          <a:xfrm>
            <a:off x="8559800" y="4343400"/>
            <a:ext cx="114300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3,594만원</a:t>
            </a:r>
            <a:endParaRPr lang="en-US" sz="1600" b="1" dirty="0"/>
          </a:p>
        </p:txBody>
      </p:sp>
      <p:sp>
        <p:nvSpPr>
          <p:cNvPr id="75" name="Text 73"/>
          <p:cNvSpPr/>
          <p:nvPr/>
        </p:nvSpPr>
        <p:spPr>
          <a:xfrm>
            <a:off x="9857739" y="4343400"/>
            <a:ext cx="1443261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600" b="1" dirty="0"/>
          </a:p>
        </p:txBody>
      </p:sp>
      <p:sp>
        <p:nvSpPr>
          <p:cNvPr id="76" name="Shape 74"/>
          <p:cNvSpPr/>
          <p:nvPr/>
        </p:nvSpPr>
        <p:spPr>
          <a:xfrm>
            <a:off x="3931920" y="4654296"/>
            <a:ext cx="3255144" cy="429768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77" name="Shape 75"/>
          <p:cNvSpPr/>
          <p:nvPr/>
        </p:nvSpPr>
        <p:spPr>
          <a:xfrm>
            <a:off x="7267702" y="4654296"/>
            <a:ext cx="1157478" cy="429768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78" name="Shape 76"/>
          <p:cNvSpPr/>
          <p:nvPr/>
        </p:nvSpPr>
        <p:spPr>
          <a:xfrm>
            <a:off x="8514080" y="4654296"/>
            <a:ext cx="1234440" cy="429768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79" name="Shape 77"/>
          <p:cNvSpPr/>
          <p:nvPr/>
        </p:nvSpPr>
        <p:spPr>
          <a:xfrm>
            <a:off x="9817100" y="4654296"/>
            <a:ext cx="1542796" cy="429768"/>
          </a:xfrm>
          <a:prstGeom prst="rect">
            <a:avLst/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80" name="Text 78"/>
          <p:cNvSpPr/>
          <p:nvPr/>
        </p:nvSpPr>
        <p:spPr>
          <a:xfrm>
            <a:off x="3977639" y="4773168"/>
            <a:ext cx="3107183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10억원 초과</a:t>
            </a:r>
            <a:endParaRPr lang="en-US" sz="1600" b="1" dirty="0"/>
          </a:p>
        </p:txBody>
      </p:sp>
      <p:sp>
        <p:nvSpPr>
          <p:cNvPr id="81" name="Text 79"/>
          <p:cNvSpPr/>
          <p:nvPr/>
        </p:nvSpPr>
        <p:spPr>
          <a:xfrm>
            <a:off x="7277100" y="4773168"/>
            <a:ext cx="110236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45%</a:t>
            </a:r>
            <a:endParaRPr lang="en-US" sz="1600" b="1" dirty="0"/>
          </a:p>
        </p:txBody>
      </p:sp>
      <p:sp>
        <p:nvSpPr>
          <p:cNvPr id="82" name="Text 80"/>
          <p:cNvSpPr/>
          <p:nvPr/>
        </p:nvSpPr>
        <p:spPr>
          <a:xfrm>
            <a:off x="8559800" y="4773168"/>
            <a:ext cx="114300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6,594만원</a:t>
            </a:r>
            <a:endParaRPr lang="en-US" sz="1600" b="1" dirty="0"/>
          </a:p>
        </p:txBody>
      </p:sp>
      <p:sp>
        <p:nvSpPr>
          <p:cNvPr id="83" name="Text 81"/>
          <p:cNvSpPr/>
          <p:nvPr/>
        </p:nvSpPr>
        <p:spPr>
          <a:xfrm>
            <a:off x="9857739" y="4773168"/>
            <a:ext cx="1443261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600" b="1" dirty="0"/>
          </a:p>
        </p:txBody>
      </p:sp>
      <p:sp>
        <p:nvSpPr>
          <p:cNvPr id="84" name="Shape 82"/>
          <p:cNvSpPr/>
          <p:nvPr/>
        </p:nvSpPr>
        <p:spPr>
          <a:xfrm>
            <a:off x="685800" y="5274056"/>
            <a:ext cx="10674096" cy="987044"/>
          </a:xfrm>
          <a:prstGeom prst="roundRect">
            <a:avLst>
              <a:gd name="adj" fmla="val 16000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85" name="Shape 83"/>
          <p:cNvSpPr/>
          <p:nvPr/>
        </p:nvSpPr>
        <p:spPr>
          <a:xfrm>
            <a:off x="978408" y="5375148"/>
            <a:ext cx="2018792" cy="403352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86" name="Text 84"/>
          <p:cNvSpPr/>
          <p:nvPr/>
        </p:nvSpPr>
        <p:spPr>
          <a:xfrm>
            <a:off x="1014984" y="5496560"/>
            <a:ext cx="182981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쉽게 설명하기</a:t>
            </a:r>
            <a:endParaRPr lang="en-US" sz="1600" b="1" dirty="0"/>
          </a:p>
        </p:txBody>
      </p:sp>
      <p:sp>
        <p:nvSpPr>
          <p:cNvPr id="87" name="Text 85"/>
          <p:cNvSpPr/>
          <p:nvPr/>
        </p:nvSpPr>
        <p:spPr>
          <a:xfrm>
            <a:off x="1014984" y="5988811"/>
            <a:ext cx="9765792" cy="74189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</a:rPr>
              <a:t>“연봉 또는 과세표준이 5천만원이라고 해서 전부 24%가 붙는 </a:t>
            </a:r>
            <a:r>
              <a:rPr lang="en-US" sz="1600" b="1" dirty="0" err="1">
                <a:solidFill>
                  <a:srgbClr val="1E293B"/>
                </a:solidFill>
              </a:rPr>
              <a:t>것이</a:t>
            </a:r>
            <a:r>
              <a:rPr lang="en-US" sz="1600" b="1" dirty="0">
                <a:solidFill>
                  <a:srgbClr val="1E293B"/>
                </a:solidFill>
              </a:rPr>
              <a:t> 아</a:t>
            </a:r>
            <a:r>
              <a:rPr lang="ko-KR" altLang="en-US" sz="1600" b="1" dirty="0" err="1">
                <a:solidFill>
                  <a:srgbClr val="1E293B"/>
                </a:solidFill>
              </a:rPr>
              <a:t>닙니다</a:t>
            </a:r>
            <a:r>
              <a:rPr lang="en-US" altLang="ko-KR" sz="1600" b="1" dirty="0">
                <a:solidFill>
                  <a:srgbClr val="1E293B"/>
                </a:solidFill>
              </a:rPr>
              <a:t>.”</a:t>
            </a:r>
            <a:endParaRPr lang="en-US" sz="1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1E80AB40-F137-4F4D-98BC-8C6B4B78E9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5833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76428"/>
            <a:ext cx="766267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15. 사례 3 - 과세표준 2,000만원이면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세금은?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누진세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계산 맛보기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777240" y="1089660"/>
            <a:ext cx="3078480" cy="3482340"/>
          </a:xfrm>
          <a:prstGeom prst="roundRect">
            <a:avLst>
              <a:gd name="adj" fmla="val 2540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8" name="Shape 6"/>
          <p:cNvSpPr/>
          <p:nvPr/>
        </p:nvSpPr>
        <p:spPr>
          <a:xfrm>
            <a:off x="886968" y="1250188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923544" y="139395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가정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923544" y="1528572"/>
            <a:ext cx="2587752" cy="24211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과세표준 2,000만원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(지방소득세 전, 세액공제 반영 전의 산출세액 계산 연습)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4173220" y="1089660"/>
            <a:ext cx="3395980" cy="3482340"/>
          </a:xfrm>
          <a:prstGeom prst="roundRect">
            <a:avLst>
              <a:gd name="adj" fmla="val 2254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2" name="Shape 10"/>
          <p:cNvSpPr/>
          <p:nvPr/>
        </p:nvSpPr>
        <p:spPr>
          <a:xfrm>
            <a:off x="4282948" y="1250188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3" name="Text 11"/>
          <p:cNvSpPr/>
          <p:nvPr/>
        </p:nvSpPr>
        <p:spPr>
          <a:xfrm>
            <a:off x="4319524" y="139395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계산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4246372" y="1434084"/>
            <a:ext cx="3068828" cy="22870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1,740,000원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= 84만원 + (2,000만원 - 1,400만원) × 15%</a:t>
            </a:r>
            <a:endParaRPr lang="en-US" sz="1600" b="1" dirty="0"/>
          </a:p>
        </p:txBody>
      </p:sp>
      <p:sp>
        <p:nvSpPr>
          <p:cNvPr id="15" name="Shape 13"/>
          <p:cNvSpPr/>
          <p:nvPr/>
        </p:nvSpPr>
        <p:spPr>
          <a:xfrm>
            <a:off x="7884160" y="1089660"/>
            <a:ext cx="3566160" cy="3482340"/>
          </a:xfrm>
          <a:prstGeom prst="roundRect">
            <a:avLst>
              <a:gd name="adj" fmla="val 2051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6" name="Shape 14"/>
          <p:cNvSpPr/>
          <p:nvPr/>
        </p:nvSpPr>
        <p:spPr>
          <a:xfrm>
            <a:off x="7993888" y="1250188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7" name="Text 15"/>
          <p:cNvSpPr/>
          <p:nvPr/>
        </p:nvSpPr>
        <p:spPr>
          <a:xfrm>
            <a:off x="8030464" y="139395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설명</a:t>
            </a:r>
            <a:endParaRPr lang="en-US" sz="1600" b="1" dirty="0"/>
          </a:p>
        </p:txBody>
      </p:sp>
      <p:sp>
        <p:nvSpPr>
          <p:cNvPr id="18" name="Text 16"/>
          <p:cNvSpPr/>
          <p:nvPr/>
        </p:nvSpPr>
        <p:spPr>
          <a:xfrm>
            <a:off x="8030464" y="1528572"/>
            <a:ext cx="3273552" cy="24211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1,400만원까지는 6%, 그 초과분 600만원에 대해서만 15%를 </a:t>
            </a:r>
            <a:r>
              <a:rPr lang="en-US" sz="1600" b="1">
                <a:solidFill>
                  <a:srgbClr val="1E293B"/>
                </a:solidFill>
              </a:rPr>
              <a:t>적용하는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>
                <a:solidFill>
                  <a:srgbClr val="1E293B"/>
                </a:solidFill>
              </a:rPr>
              <a:t>개념을 </a:t>
            </a:r>
            <a:r>
              <a:rPr lang="en-US" sz="1600" b="1" dirty="0">
                <a:solidFill>
                  <a:srgbClr val="1E293B"/>
                </a:solidFill>
              </a:rPr>
              <a:t>누진공제식으로 간단히 표현한 것입니다.</a:t>
            </a:r>
            <a:endParaRPr lang="en-US" sz="16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16.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개인지방소득세도 함께 본다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종합소득세의 10%를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떠올리면 편하다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18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731520" y="1173480"/>
            <a:ext cx="3474720" cy="3357880"/>
          </a:xfrm>
          <a:prstGeom prst="roundRect">
            <a:avLst>
              <a:gd name="adj" fmla="val 2105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8" name="Shape 6"/>
          <p:cNvSpPr/>
          <p:nvPr/>
        </p:nvSpPr>
        <p:spPr>
          <a:xfrm>
            <a:off x="841248" y="1334008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877824" y="149047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원칙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877824" y="1820672"/>
            <a:ext cx="3182112" cy="18856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개인지방소득세는 일반적으로 소득세액의 10% 수준으로 함께 신고·납부하는 구조로 이해하면 초급강의에 충분합니다.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4526280" y="1178052"/>
            <a:ext cx="3200400" cy="3357880"/>
          </a:xfrm>
          <a:prstGeom prst="roundRect">
            <a:avLst>
              <a:gd name="adj" fmla="val 2286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2" name="Shape 10"/>
          <p:cNvSpPr/>
          <p:nvPr/>
        </p:nvSpPr>
        <p:spPr>
          <a:xfrm>
            <a:off x="4636008" y="1334008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3" name="Text 11"/>
          <p:cNvSpPr/>
          <p:nvPr/>
        </p:nvSpPr>
        <p:spPr>
          <a:xfrm>
            <a:off x="4672584" y="149047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실무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4672584" y="1820672"/>
            <a:ext cx="2907792" cy="18856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홈택스 신고 후 위택스 등으로 연계해 신고·납부하는 흐름을 안내합니다.</a:t>
            </a:r>
            <a:endParaRPr lang="en-US" sz="1600" b="1" dirty="0"/>
          </a:p>
        </p:txBody>
      </p:sp>
      <p:sp>
        <p:nvSpPr>
          <p:cNvPr id="15" name="Shape 13"/>
          <p:cNvSpPr/>
          <p:nvPr/>
        </p:nvSpPr>
        <p:spPr>
          <a:xfrm>
            <a:off x="8046720" y="1173480"/>
            <a:ext cx="3154680" cy="3357880"/>
          </a:xfrm>
          <a:prstGeom prst="roundRect">
            <a:avLst>
              <a:gd name="adj" fmla="val 2319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6" name="Shape 14"/>
          <p:cNvSpPr/>
          <p:nvPr/>
        </p:nvSpPr>
        <p:spPr>
          <a:xfrm>
            <a:off x="8156448" y="1334008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7" name="Text 15"/>
          <p:cNvSpPr/>
          <p:nvPr/>
        </p:nvSpPr>
        <p:spPr>
          <a:xfrm>
            <a:off x="8193024" y="149047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예시</a:t>
            </a:r>
            <a:endParaRPr lang="en-US" sz="1600" b="1" dirty="0"/>
          </a:p>
        </p:txBody>
      </p:sp>
      <p:sp>
        <p:nvSpPr>
          <p:cNvPr id="18" name="Text 16"/>
          <p:cNvSpPr/>
          <p:nvPr/>
        </p:nvSpPr>
        <p:spPr>
          <a:xfrm>
            <a:off x="8193024" y="1820672"/>
            <a:ext cx="2862072" cy="18856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소득세가 100만원이면 개인지방소득세는 보통 10만원 수준으로 생각할 수 있습니다.</a:t>
            </a:r>
            <a:endParaRPr lang="en-US" sz="1600" b="1" dirty="0"/>
          </a:p>
        </p:txBody>
      </p:sp>
      <p:sp>
        <p:nvSpPr>
          <p:cNvPr id="19" name="Shape 17"/>
          <p:cNvSpPr/>
          <p:nvPr/>
        </p:nvSpPr>
        <p:spPr>
          <a:xfrm>
            <a:off x="731520" y="5128260"/>
            <a:ext cx="10469880" cy="1024128"/>
          </a:xfrm>
          <a:prstGeom prst="roundRect">
            <a:avLst>
              <a:gd name="adj" fmla="val 12903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0" name="Shape 18"/>
          <p:cNvSpPr/>
          <p:nvPr/>
        </p:nvSpPr>
        <p:spPr>
          <a:xfrm>
            <a:off x="1024128" y="5225288"/>
            <a:ext cx="1417320" cy="367792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1" name="Text 19"/>
          <p:cNvSpPr/>
          <p:nvPr/>
        </p:nvSpPr>
        <p:spPr>
          <a:xfrm>
            <a:off x="1060704" y="533095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주의</a:t>
            </a:r>
            <a:endParaRPr lang="en-US" sz="1600" b="1" dirty="0"/>
          </a:p>
        </p:txBody>
      </p:sp>
      <p:sp>
        <p:nvSpPr>
          <p:cNvPr id="22" name="Text 20"/>
          <p:cNvSpPr/>
          <p:nvPr/>
        </p:nvSpPr>
        <p:spPr>
          <a:xfrm>
            <a:off x="1060704" y="5859272"/>
            <a:ext cx="9720072" cy="919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</a:rPr>
              <a:t> “</a:t>
            </a:r>
            <a:r>
              <a:rPr lang="en-US" sz="1600" b="1" dirty="0" err="1">
                <a:solidFill>
                  <a:srgbClr val="1E293B"/>
                </a:solidFill>
              </a:rPr>
              <a:t>소득세만</a:t>
            </a:r>
            <a:r>
              <a:rPr lang="en-US" sz="1600" b="1" dirty="0">
                <a:solidFill>
                  <a:srgbClr val="1E293B"/>
                </a:solidFill>
              </a:rPr>
              <a:t> </a:t>
            </a:r>
            <a:r>
              <a:rPr lang="ko-KR" altLang="en-US" sz="1600" b="1" dirty="0">
                <a:solidFill>
                  <a:srgbClr val="1E293B"/>
                </a:solidFill>
              </a:rPr>
              <a:t>내면 </a:t>
            </a:r>
            <a:r>
              <a:rPr lang="en-US" sz="1600" b="1" dirty="0" err="1">
                <a:solidFill>
                  <a:srgbClr val="1E293B"/>
                </a:solidFill>
              </a:rPr>
              <a:t>끝나는</a:t>
            </a:r>
            <a:r>
              <a:rPr lang="en-US" sz="1600" b="1" dirty="0">
                <a:solidFill>
                  <a:srgbClr val="1E293B"/>
                </a:solidFill>
              </a:rPr>
              <a:t> 것이 </a:t>
            </a:r>
            <a:r>
              <a:rPr lang="en-US" sz="1600" b="1" dirty="0" err="1">
                <a:solidFill>
                  <a:srgbClr val="1E293B"/>
                </a:solidFill>
              </a:rPr>
              <a:t>아니다</a:t>
            </a:r>
            <a:r>
              <a:rPr lang="en-US" sz="1600" b="1" dirty="0">
                <a:solidFill>
                  <a:srgbClr val="1E293B"/>
                </a:solidFill>
              </a:rPr>
              <a:t>”.</a:t>
            </a:r>
            <a:endParaRPr lang="en-US" sz="16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764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17. 신고 전에 어떤 자료를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준비하나?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서류 준비가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신고의 절반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19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731520" y="1107440"/>
            <a:ext cx="3063240" cy="3630168"/>
          </a:xfrm>
          <a:prstGeom prst="roundRect">
            <a:avLst>
              <a:gd name="adj" fmla="val 2388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8" name="Shape 6"/>
          <p:cNvSpPr/>
          <p:nvPr/>
        </p:nvSpPr>
        <p:spPr>
          <a:xfrm>
            <a:off x="841248" y="1217168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877824" y="1310131"/>
            <a:ext cx="1344168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수입자료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877824" y="1381252"/>
            <a:ext cx="2770632" cy="30637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• 지급명세서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• 매출자료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• 카드매출, 현금영수증, 계좌입금내역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• 플랫폼 정산서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• 임대료 수입 내역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4373880" y="1107440"/>
            <a:ext cx="3063240" cy="3630168"/>
          </a:xfrm>
          <a:prstGeom prst="roundRect">
            <a:avLst>
              <a:gd name="adj" fmla="val 2388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2" name="Shape 10"/>
          <p:cNvSpPr/>
          <p:nvPr/>
        </p:nvSpPr>
        <p:spPr>
          <a:xfrm>
            <a:off x="4483608" y="1217168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3" name="Text 11"/>
          <p:cNvSpPr/>
          <p:nvPr/>
        </p:nvSpPr>
        <p:spPr>
          <a:xfrm>
            <a:off x="4520184" y="1310131"/>
            <a:ext cx="1344168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경비자료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4520184" y="1381252"/>
            <a:ext cx="2770632" cy="30637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• 세금계산서·계산서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• 카드매입 내역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• 현금영수증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• 임차료, 통신비, 교통비, 소모품 영수증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• 계좌이체 증빙</a:t>
            </a:r>
            <a:endParaRPr lang="en-US" sz="1600" b="1" dirty="0"/>
          </a:p>
        </p:txBody>
      </p:sp>
      <p:sp>
        <p:nvSpPr>
          <p:cNvPr id="15" name="Shape 13"/>
          <p:cNvSpPr/>
          <p:nvPr/>
        </p:nvSpPr>
        <p:spPr>
          <a:xfrm>
            <a:off x="8250936" y="1107440"/>
            <a:ext cx="3063240" cy="3630168"/>
          </a:xfrm>
          <a:prstGeom prst="roundRect">
            <a:avLst>
              <a:gd name="adj" fmla="val 2388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6" name="Shape 14"/>
          <p:cNvSpPr/>
          <p:nvPr/>
        </p:nvSpPr>
        <p:spPr>
          <a:xfrm>
            <a:off x="8360664" y="1217168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7" name="Text 15"/>
          <p:cNvSpPr/>
          <p:nvPr/>
        </p:nvSpPr>
        <p:spPr>
          <a:xfrm>
            <a:off x="8397240" y="1310131"/>
            <a:ext cx="1344168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공제자료</a:t>
            </a:r>
            <a:endParaRPr lang="en-US" sz="1600" b="1" dirty="0"/>
          </a:p>
        </p:txBody>
      </p:sp>
      <p:sp>
        <p:nvSpPr>
          <p:cNvPr id="18" name="Text 16"/>
          <p:cNvSpPr/>
          <p:nvPr/>
        </p:nvSpPr>
        <p:spPr>
          <a:xfrm>
            <a:off x="8397240" y="1423162"/>
            <a:ext cx="2770632" cy="21209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• 인적공제 관련 정보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• 보험료·의료비·교육비·기부금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• 연금저축, IRP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• 월세 등 해당 공제 자료</a:t>
            </a:r>
            <a:endParaRPr lang="en-US" sz="1600" b="1" dirty="0"/>
          </a:p>
        </p:txBody>
      </p:sp>
      <p:sp>
        <p:nvSpPr>
          <p:cNvPr id="19" name="Shape 17"/>
          <p:cNvSpPr/>
          <p:nvPr/>
        </p:nvSpPr>
        <p:spPr>
          <a:xfrm>
            <a:off x="731520" y="5212080"/>
            <a:ext cx="10619232" cy="1004316"/>
          </a:xfrm>
          <a:prstGeom prst="roundRect">
            <a:avLst>
              <a:gd name="adj" fmla="val 15385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/>
          </a:p>
        </p:txBody>
      </p:sp>
      <p:sp>
        <p:nvSpPr>
          <p:cNvPr id="20" name="Shape 18"/>
          <p:cNvSpPr/>
          <p:nvPr/>
        </p:nvSpPr>
        <p:spPr>
          <a:xfrm>
            <a:off x="841248" y="5321807"/>
            <a:ext cx="1417320" cy="365757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1" name="Text 19"/>
          <p:cNvSpPr/>
          <p:nvPr/>
        </p:nvSpPr>
        <p:spPr>
          <a:xfrm>
            <a:off x="877824" y="537667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 포인트</a:t>
            </a:r>
            <a:endParaRPr lang="en-US" sz="1600" b="1" dirty="0"/>
          </a:p>
        </p:txBody>
      </p:sp>
      <p:sp>
        <p:nvSpPr>
          <p:cNvPr id="22" name="Text 20"/>
          <p:cNvSpPr/>
          <p:nvPr/>
        </p:nvSpPr>
        <p:spPr>
          <a:xfrm>
            <a:off x="941324" y="5879592"/>
            <a:ext cx="9674352" cy="1021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“자료가 없으면 경비도, 공제도 설명하기 </a:t>
            </a:r>
            <a:r>
              <a:rPr lang="en-US" sz="1600" b="1" dirty="0" err="1">
                <a:solidFill>
                  <a:srgbClr val="1E293B"/>
                </a:solidFill>
              </a:rPr>
              <a:t>어렵다</a:t>
            </a:r>
            <a:r>
              <a:rPr lang="en-US" sz="1600" b="1" dirty="0">
                <a:solidFill>
                  <a:srgbClr val="1E293B"/>
                </a:solidFill>
              </a:rPr>
              <a:t>”</a:t>
            </a:r>
            <a:endParaRPr lang="en-US" sz="16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18. 자주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누락되는 수입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빼먹기 쉬운 항목을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먼저 체크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20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868679" y="1094740"/>
            <a:ext cx="4811757" cy="3723133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/>
          <a:lstStyle/>
          <a:p>
            <a:pPr marL="152400" indent="-152400">
              <a:lnSpc>
                <a:spcPct val="150000"/>
              </a:lnSpc>
              <a:buSzPct val="100000"/>
              <a:buChar char="•"/>
            </a:pPr>
            <a:r>
              <a:rPr lang="en-US" sz="1600" b="1" dirty="0">
                <a:solidFill>
                  <a:srgbClr val="1E293B"/>
                </a:solidFill>
              </a:rPr>
              <a:t>여러 거래처에서 받은 </a:t>
            </a:r>
            <a:r>
              <a:rPr lang="en-US" sz="1600" b="1">
                <a:solidFill>
                  <a:srgbClr val="1E293B"/>
                </a:solidFill>
              </a:rPr>
              <a:t>프리랜서 용역대가</a:t>
            </a:r>
          </a:p>
          <a:p>
            <a:pPr marL="152400" indent="-152400">
              <a:lnSpc>
                <a:spcPct val="150000"/>
              </a:lnSpc>
              <a:buSzPct val="100000"/>
              <a:buChar char="•"/>
            </a:pPr>
            <a:endParaRPr lang="en-US" sz="1600" b="1" dirty="0"/>
          </a:p>
          <a:p>
            <a:pPr marL="152400" indent="-152400">
              <a:lnSpc>
                <a:spcPct val="150000"/>
              </a:lnSpc>
              <a:buSzPct val="100000"/>
              <a:buChar char="•"/>
            </a:pPr>
            <a:r>
              <a:rPr lang="en-US" sz="1600" b="1" dirty="0">
                <a:solidFill>
                  <a:srgbClr val="1E293B"/>
                </a:solidFill>
              </a:rPr>
              <a:t>현금으로 </a:t>
            </a:r>
            <a:r>
              <a:rPr lang="en-US" sz="1600" b="1">
                <a:solidFill>
                  <a:srgbClr val="1E293B"/>
                </a:solidFill>
              </a:rPr>
              <a:t>받은 매출</a:t>
            </a:r>
          </a:p>
          <a:p>
            <a:pPr marL="152400" indent="-152400">
              <a:lnSpc>
                <a:spcPct val="150000"/>
              </a:lnSpc>
              <a:buSzPct val="100000"/>
              <a:buChar char="•"/>
            </a:pPr>
            <a:endParaRPr lang="en-US" sz="1600" b="1" dirty="0"/>
          </a:p>
          <a:p>
            <a:pPr marL="152400" indent="-152400">
              <a:lnSpc>
                <a:spcPct val="150000"/>
              </a:lnSpc>
              <a:buSzPct val="100000"/>
              <a:buChar char="•"/>
            </a:pPr>
            <a:r>
              <a:rPr lang="en-US" sz="1600" b="1" dirty="0">
                <a:solidFill>
                  <a:srgbClr val="1E293B"/>
                </a:solidFill>
              </a:rPr>
              <a:t>플랫폼에서 </a:t>
            </a:r>
            <a:r>
              <a:rPr lang="en-US" sz="1600" b="1">
                <a:solidFill>
                  <a:srgbClr val="1E293B"/>
                </a:solidFill>
              </a:rPr>
              <a:t>정산된 수입</a:t>
            </a:r>
          </a:p>
          <a:p>
            <a:pPr marL="152400" indent="-152400">
              <a:lnSpc>
                <a:spcPct val="150000"/>
              </a:lnSpc>
              <a:buSzPct val="100000"/>
              <a:buChar char="•"/>
            </a:pPr>
            <a:endParaRPr lang="en-US" sz="1600" b="1" dirty="0"/>
          </a:p>
          <a:p>
            <a:pPr marL="152400" indent="-152400">
              <a:lnSpc>
                <a:spcPct val="150000"/>
              </a:lnSpc>
              <a:buSzPct val="100000"/>
              <a:buChar char="•"/>
            </a:pPr>
            <a:r>
              <a:rPr lang="en-US" sz="1600" b="1" dirty="0">
                <a:solidFill>
                  <a:srgbClr val="1E293B"/>
                </a:solidFill>
              </a:rPr>
              <a:t>부업 강연료·자문료</a:t>
            </a:r>
            <a:r>
              <a:rPr lang="en-US" sz="1600" b="1">
                <a:solidFill>
                  <a:srgbClr val="1E293B"/>
                </a:solidFill>
              </a:rPr>
              <a:t>·원고료</a:t>
            </a:r>
          </a:p>
          <a:p>
            <a:pPr marL="152400" indent="-152400">
              <a:lnSpc>
                <a:spcPct val="150000"/>
              </a:lnSpc>
              <a:buSzPct val="100000"/>
              <a:buChar char="•"/>
            </a:pPr>
            <a:endParaRPr lang="en-US" sz="1600" b="1" dirty="0"/>
          </a:p>
          <a:p>
            <a:pPr marL="152400" indent="-152400">
              <a:lnSpc>
                <a:spcPct val="150000"/>
              </a:lnSpc>
              <a:buSzPct val="100000"/>
              <a:buChar char="•"/>
            </a:pPr>
            <a:r>
              <a:rPr lang="en-US" sz="1600" b="1" dirty="0">
                <a:solidFill>
                  <a:srgbClr val="1E293B"/>
                </a:solidFill>
              </a:rPr>
              <a:t>임대료·관리비 등 </a:t>
            </a:r>
            <a:r>
              <a:rPr lang="en-US" sz="1600" b="1">
                <a:solidFill>
                  <a:srgbClr val="1E293B"/>
                </a:solidFill>
              </a:rPr>
              <a:t>임대 관련</a:t>
            </a:r>
          </a:p>
          <a:p>
            <a:pPr marL="152400" indent="-152400">
              <a:lnSpc>
                <a:spcPct val="150000"/>
              </a:lnSpc>
              <a:buSzPct val="100000"/>
              <a:buChar char="•"/>
            </a:pPr>
            <a:endParaRPr lang="en-US" sz="1600" b="1" dirty="0"/>
          </a:p>
          <a:p>
            <a:pPr marL="152400" indent="-152400">
              <a:lnSpc>
                <a:spcPct val="150000"/>
              </a:lnSpc>
              <a:buSzPct val="100000"/>
              <a:buChar char="•"/>
            </a:pPr>
            <a:r>
              <a:rPr lang="en-US" sz="1600" b="1" dirty="0">
                <a:solidFill>
                  <a:srgbClr val="1E293B"/>
                </a:solidFill>
              </a:rPr>
              <a:t>회사 밖에서 받은 일회성 대가</a:t>
            </a:r>
            <a:endParaRPr lang="en-US" sz="1600" b="1" dirty="0"/>
          </a:p>
        </p:txBody>
      </p:sp>
      <p:sp>
        <p:nvSpPr>
          <p:cNvPr id="8" name="Shape 6"/>
          <p:cNvSpPr/>
          <p:nvPr/>
        </p:nvSpPr>
        <p:spPr>
          <a:xfrm>
            <a:off x="5989320" y="1160780"/>
            <a:ext cx="5148580" cy="3602736"/>
          </a:xfrm>
          <a:prstGeom prst="roundRect">
            <a:avLst>
              <a:gd name="adj" fmla="val 1702"/>
            </a:avLst>
          </a:prstGeom>
          <a:solidFill>
            <a:srgbClr val="FDEEEE"/>
          </a:solidFill>
          <a:ln w="12700">
            <a:solidFill>
              <a:srgbClr val="D95C5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9" name="Shape 7"/>
          <p:cNvSpPr/>
          <p:nvPr/>
        </p:nvSpPr>
        <p:spPr>
          <a:xfrm>
            <a:off x="6099047" y="1270508"/>
            <a:ext cx="1491645" cy="482092"/>
          </a:xfrm>
          <a:prstGeom prst="roundRect">
            <a:avLst>
              <a:gd name="adj" fmla="val 21429"/>
            </a:avLst>
          </a:prstGeom>
          <a:solidFill>
            <a:srgbClr val="D95C5C"/>
          </a:solidFill>
          <a:ln w="12700">
            <a:solidFill>
              <a:srgbClr val="D95C5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0" name="Text 8"/>
          <p:cNvSpPr/>
          <p:nvPr/>
        </p:nvSpPr>
        <p:spPr>
          <a:xfrm>
            <a:off x="6148323" y="1388872"/>
            <a:ext cx="1414657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왜 빠질까?</a:t>
            </a:r>
            <a:endParaRPr lang="en-US" sz="1600" b="1" dirty="0"/>
          </a:p>
        </p:txBody>
      </p:sp>
      <p:sp>
        <p:nvSpPr>
          <p:cNvPr id="11" name="Text 9"/>
          <p:cNvSpPr/>
          <p:nvPr/>
        </p:nvSpPr>
        <p:spPr>
          <a:xfrm>
            <a:off x="6135624" y="1599692"/>
            <a:ext cx="4840628" cy="25405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본업과 별도로 받은 돈이라 기억에서 빠지거나, 소액이라 신고대상이 아니라고 오해하는 경우가 많습니다.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하지만 지급명세서나 입금자료가 남아 있으면 신고 검토 대상이 될 수 있습니다.</a:t>
            </a:r>
            <a:endParaRPr lang="en-US" sz="1600" b="1" dirty="0"/>
          </a:p>
        </p:txBody>
      </p:sp>
      <p:sp>
        <p:nvSpPr>
          <p:cNvPr id="12" name="Shape 10"/>
          <p:cNvSpPr/>
          <p:nvPr/>
        </p:nvSpPr>
        <p:spPr>
          <a:xfrm>
            <a:off x="868680" y="5309616"/>
            <a:ext cx="10299194" cy="1053084"/>
          </a:xfrm>
          <a:prstGeom prst="roundRect">
            <a:avLst>
              <a:gd name="adj" fmla="val 14545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/>
          </a:p>
        </p:txBody>
      </p:sp>
      <p:sp>
        <p:nvSpPr>
          <p:cNvPr id="13" name="Shape 11"/>
          <p:cNvSpPr/>
          <p:nvPr/>
        </p:nvSpPr>
        <p:spPr>
          <a:xfrm>
            <a:off x="1024127" y="5349239"/>
            <a:ext cx="1985773" cy="432000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4" name="Text 12"/>
          <p:cNvSpPr/>
          <p:nvPr/>
        </p:nvSpPr>
        <p:spPr>
          <a:xfrm>
            <a:off x="1060703" y="5311140"/>
            <a:ext cx="1822197" cy="432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 err="1">
                <a:solidFill>
                  <a:srgbClr val="FFFFFF"/>
                </a:solidFill>
              </a:rPr>
              <a:t>질문</a:t>
            </a:r>
            <a:endParaRPr lang="en-US" sz="1600" b="1" dirty="0"/>
          </a:p>
        </p:txBody>
      </p:sp>
      <p:sp>
        <p:nvSpPr>
          <p:cNvPr id="15" name="Text 13"/>
          <p:cNvSpPr/>
          <p:nvPr/>
        </p:nvSpPr>
        <p:spPr>
          <a:xfrm>
            <a:off x="1093525" y="5951575"/>
            <a:ext cx="10229795" cy="164591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“작년에 회사 말고 다른 곳에서 돈 받은 적 </a:t>
            </a:r>
            <a:r>
              <a:rPr lang="en-US" sz="1600" b="1" dirty="0" err="1">
                <a:solidFill>
                  <a:srgbClr val="1E293B"/>
                </a:solidFill>
              </a:rPr>
              <a:t>있나요</a:t>
            </a:r>
            <a:r>
              <a:rPr lang="en-US" sz="1600" b="1" dirty="0">
                <a:solidFill>
                  <a:srgbClr val="1E293B"/>
                </a:solidFill>
              </a:rPr>
              <a:t>?” </a:t>
            </a:r>
            <a:r>
              <a:rPr lang="ko-KR" altLang="en-US" sz="1600" b="1" dirty="0">
                <a:solidFill>
                  <a:srgbClr val="1E293B"/>
                </a:solidFill>
              </a:rPr>
              <a:t>생각해 보기</a:t>
            </a:r>
            <a:endParaRPr lang="en-US" sz="16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19.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자주 놓치는 필요경비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반대로 챙겨야 할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비용도 많다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21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731520" y="1051560"/>
            <a:ext cx="3246120" cy="3622040"/>
          </a:xfrm>
          <a:prstGeom prst="roundRect">
            <a:avLst>
              <a:gd name="adj" fmla="val 2254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8" name="Shape 6"/>
          <p:cNvSpPr/>
          <p:nvPr/>
        </p:nvSpPr>
        <p:spPr>
          <a:xfrm>
            <a:off x="841248" y="1161288"/>
            <a:ext cx="1925320" cy="432000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877824" y="1279651"/>
            <a:ext cx="1779016" cy="18288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대표 경비 예시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877824" y="1490472"/>
            <a:ext cx="2953512" cy="29164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사무실 임차료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>
                <a:solidFill>
                  <a:srgbClr val="1E293B"/>
                </a:solidFill>
              </a:rPr>
              <a:t>통신비,  소모품비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>
                <a:solidFill>
                  <a:srgbClr val="1E293B"/>
                </a:solidFill>
              </a:rPr>
              <a:t>재료비, 외주비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>
                <a:solidFill>
                  <a:srgbClr val="1E293B"/>
                </a:solidFill>
              </a:rPr>
              <a:t>교통비, 광고선전비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>
                <a:solidFill>
                  <a:srgbClr val="1E293B"/>
                </a:solidFill>
              </a:rPr>
              <a:t>장비 구입비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>
                <a:solidFill>
                  <a:srgbClr val="1E293B"/>
                </a:solidFill>
              </a:rPr>
              <a:t>(</a:t>
            </a:r>
            <a:r>
              <a:rPr lang="en-US" sz="1600" b="1" dirty="0">
                <a:solidFill>
                  <a:srgbClr val="1E293B"/>
                </a:solidFill>
              </a:rPr>
              <a:t>성격에 따라 처리 방식 검토)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4251960" y="1051560"/>
            <a:ext cx="3246120" cy="3622040"/>
          </a:xfrm>
          <a:prstGeom prst="roundRect">
            <a:avLst>
              <a:gd name="adj" fmla="val 2254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2" name="Shape 10"/>
          <p:cNvSpPr/>
          <p:nvPr/>
        </p:nvSpPr>
        <p:spPr>
          <a:xfrm>
            <a:off x="4361688" y="1161288"/>
            <a:ext cx="1541272" cy="432000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3" name="Text 11"/>
          <p:cNvSpPr/>
          <p:nvPr/>
        </p:nvSpPr>
        <p:spPr>
          <a:xfrm>
            <a:off x="4398264" y="1279651"/>
            <a:ext cx="1461722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입증이 중요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4398264" y="1490472"/>
            <a:ext cx="2953512" cy="24465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사업관련성 + 증빙 + 실제 지출 여부가 중요합니다.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특히 개인용과 사업용이 섞인 지출은 구분이 필요합니다.</a:t>
            </a:r>
            <a:endParaRPr lang="en-US" sz="1600" b="1" dirty="0"/>
          </a:p>
        </p:txBody>
      </p:sp>
      <p:sp>
        <p:nvSpPr>
          <p:cNvPr id="15" name="Shape 13"/>
          <p:cNvSpPr/>
          <p:nvPr/>
        </p:nvSpPr>
        <p:spPr>
          <a:xfrm>
            <a:off x="7772400" y="1051560"/>
            <a:ext cx="3291840" cy="3622040"/>
          </a:xfrm>
          <a:prstGeom prst="roundRect">
            <a:avLst>
              <a:gd name="adj" fmla="val 2222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6" name="Shape 14"/>
          <p:cNvSpPr/>
          <p:nvPr/>
        </p:nvSpPr>
        <p:spPr>
          <a:xfrm>
            <a:off x="7882128" y="1161288"/>
            <a:ext cx="1541272" cy="432000"/>
          </a:xfrm>
          <a:prstGeom prst="roundRect">
            <a:avLst>
              <a:gd name="adj" fmla="val 21429"/>
            </a:avLst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7" name="Text 15"/>
          <p:cNvSpPr/>
          <p:nvPr/>
        </p:nvSpPr>
        <p:spPr>
          <a:xfrm>
            <a:off x="7918704" y="1279651"/>
            <a:ext cx="1461722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오해 주의</a:t>
            </a:r>
            <a:endParaRPr lang="en-US" sz="1600" b="1" dirty="0"/>
          </a:p>
        </p:txBody>
      </p:sp>
      <p:sp>
        <p:nvSpPr>
          <p:cNvPr id="18" name="Text 16"/>
          <p:cNvSpPr/>
          <p:nvPr/>
        </p:nvSpPr>
        <p:spPr>
          <a:xfrm>
            <a:off x="7918704" y="1490472"/>
            <a:ext cx="2999232" cy="2092379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“사업자카드로 썼으니 다 경비”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“계좌이체 했으니 다 경비”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→ 자동 인정이 아니라 내용 검토가 필요합니다.</a:t>
            </a:r>
            <a:endParaRPr lang="en-US" sz="1600" b="1" dirty="0"/>
          </a:p>
        </p:txBody>
      </p:sp>
      <p:sp>
        <p:nvSpPr>
          <p:cNvPr id="19" name="Shape 17"/>
          <p:cNvSpPr/>
          <p:nvPr/>
        </p:nvSpPr>
        <p:spPr>
          <a:xfrm>
            <a:off x="731520" y="5151120"/>
            <a:ext cx="10332720" cy="993648"/>
          </a:xfrm>
          <a:prstGeom prst="roundRect">
            <a:avLst>
              <a:gd name="adj" fmla="val 12903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0" name="Shape 18"/>
          <p:cNvSpPr/>
          <p:nvPr/>
        </p:nvSpPr>
        <p:spPr>
          <a:xfrm>
            <a:off x="1024128" y="5234432"/>
            <a:ext cx="1417320" cy="408432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1" name="Text 19"/>
          <p:cNvSpPr/>
          <p:nvPr/>
        </p:nvSpPr>
        <p:spPr>
          <a:xfrm>
            <a:off x="1060704" y="5390896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ko-KR" altLang="en-US" sz="1600" b="1" dirty="0">
                <a:solidFill>
                  <a:srgbClr val="FFFFFF"/>
                </a:solidFill>
              </a:rPr>
              <a:t>포인트</a:t>
            </a:r>
            <a:endParaRPr lang="en-US" sz="1600" b="1" dirty="0"/>
          </a:p>
        </p:txBody>
      </p:sp>
      <p:sp>
        <p:nvSpPr>
          <p:cNvPr id="22" name="Text 20"/>
          <p:cNvSpPr/>
          <p:nvPr/>
        </p:nvSpPr>
        <p:spPr>
          <a:xfrm>
            <a:off x="1060704" y="5927852"/>
            <a:ext cx="9720072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</a:rPr>
              <a:t>수입을 줄일 수는 없지만, 빠뜨리지 말아야 할 경비는 챙겨야 정확한 신고가 됩니다.</a:t>
            </a:r>
            <a:endParaRPr lang="en-US" sz="16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20. 사례 4 - N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잡러의 종합소득세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소득이 여러 군데면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합산이 핵심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22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731520" y="1036320"/>
            <a:ext cx="2560320" cy="3535680"/>
          </a:xfrm>
          <a:prstGeom prst="roundRect">
            <a:avLst>
              <a:gd name="adj" fmla="val 2857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8" name="Shape 6"/>
          <p:cNvSpPr/>
          <p:nvPr/>
        </p:nvSpPr>
        <p:spPr>
          <a:xfrm>
            <a:off x="841248" y="1184148"/>
            <a:ext cx="1417320" cy="430784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877824" y="127711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상황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877824" y="1576832"/>
            <a:ext cx="2267712" cy="27030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C씨는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① 회사 급여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② 주말 배달 수입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③ 강의료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④ 블로그 광고수입이 있습니다.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3548380" y="1036320"/>
            <a:ext cx="2542032" cy="3535680"/>
          </a:xfrm>
          <a:prstGeom prst="roundRect">
            <a:avLst>
              <a:gd name="adj" fmla="val 3019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2" name="Shape 10"/>
          <p:cNvSpPr/>
          <p:nvPr/>
        </p:nvSpPr>
        <p:spPr>
          <a:xfrm>
            <a:off x="3658108" y="1184148"/>
            <a:ext cx="1417320" cy="430784"/>
          </a:xfrm>
          <a:prstGeom prst="roundRect">
            <a:avLst>
              <a:gd name="adj" fmla="val 21429"/>
            </a:avLst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3" name="Text 11"/>
          <p:cNvSpPr/>
          <p:nvPr/>
        </p:nvSpPr>
        <p:spPr>
          <a:xfrm>
            <a:off x="3694684" y="127711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질문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3694684" y="1576832"/>
            <a:ext cx="2276856" cy="27030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각 소득이 어떻게 분류되는지?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원천징수됐다고 끝인지?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합산 대상인지?</a:t>
            </a:r>
            <a:endParaRPr lang="en-US" sz="1600" b="1" dirty="0"/>
          </a:p>
        </p:txBody>
      </p:sp>
      <p:sp>
        <p:nvSpPr>
          <p:cNvPr id="15" name="Shape 13"/>
          <p:cNvSpPr/>
          <p:nvPr/>
        </p:nvSpPr>
        <p:spPr>
          <a:xfrm>
            <a:off x="6296660" y="1036320"/>
            <a:ext cx="2606040" cy="3535680"/>
          </a:xfrm>
          <a:prstGeom prst="roundRect">
            <a:avLst>
              <a:gd name="adj" fmla="val 2807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6" name="Shape 14"/>
          <p:cNvSpPr/>
          <p:nvPr/>
        </p:nvSpPr>
        <p:spPr>
          <a:xfrm>
            <a:off x="6406388" y="1184148"/>
            <a:ext cx="1417320" cy="430784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7" name="Text 15"/>
          <p:cNvSpPr/>
          <p:nvPr/>
        </p:nvSpPr>
        <p:spPr>
          <a:xfrm>
            <a:off x="6442964" y="127711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핵심</a:t>
            </a:r>
            <a:endParaRPr lang="en-US" sz="1600" b="1" dirty="0"/>
          </a:p>
        </p:txBody>
      </p:sp>
      <p:sp>
        <p:nvSpPr>
          <p:cNvPr id="18" name="Text 16"/>
          <p:cNvSpPr/>
          <p:nvPr/>
        </p:nvSpPr>
        <p:spPr>
          <a:xfrm>
            <a:off x="6442964" y="1437132"/>
            <a:ext cx="2313432" cy="27030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소득의 이름과 과세방식을 먼저 나눠 보고, 종합소득세 합산 대상이면 한데 모아 판단합니다.</a:t>
            </a:r>
            <a:endParaRPr lang="en-US" sz="1600" b="1" dirty="0"/>
          </a:p>
        </p:txBody>
      </p:sp>
      <p:sp>
        <p:nvSpPr>
          <p:cNvPr id="19" name="Shape 17"/>
          <p:cNvSpPr/>
          <p:nvPr/>
        </p:nvSpPr>
        <p:spPr>
          <a:xfrm>
            <a:off x="9189720" y="1036320"/>
            <a:ext cx="2161032" cy="3535680"/>
          </a:xfrm>
          <a:prstGeom prst="roundRect">
            <a:avLst>
              <a:gd name="adj" fmla="val 4000"/>
            </a:avLst>
          </a:prstGeom>
          <a:solidFill>
            <a:srgbClr val="FDEEEE"/>
          </a:solidFill>
          <a:ln w="12700">
            <a:solidFill>
              <a:srgbClr val="D95C5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0" name="Shape 18"/>
          <p:cNvSpPr/>
          <p:nvPr/>
        </p:nvSpPr>
        <p:spPr>
          <a:xfrm>
            <a:off x="9299448" y="1184148"/>
            <a:ext cx="1417320" cy="430784"/>
          </a:xfrm>
          <a:prstGeom prst="roundRect">
            <a:avLst>
              <a:gd name="adj" fmla="val 21429"/>
            </a:avLst>
          </a:prstGeom>
          <a:solidFill>
            <a:srgbClr val="D95C5C"/>
          </a:solidFill>
          <a:ln w="12700">
            <a:solidFill>
              <a:srgbClr val="D95C5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1" name="Text 19"/>
          <p:cNvSpPr/>
          <p:nvPr/>
        </p:nvSpPr>
        <p:spPr>
          <a:xfrm>
            <a:off x="9336024" y="127711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교훈</a:t>
            </a:r>
            <a:endParaRPr lang="en-US" sz="1600" b="1" dirty="0"/>
          </a:p>
        </p:txBody>
      </p:sp>
      <p:sp>
        <p:nvSpPr>
          <p:cNvPr id="22" name="Text 20"/>
          <p:cNvSpPr/>
          <p:nvPr/>
        </p:nvSpPr>
        <p:spPr>
          <a:xfrm>
            <a:off x="9336024" y="1437132"/>
            <a:ext cx="1536192" cy="27030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N잡 시대에는 “한 군데 소득만 보고 끝냈다”가 가장 위험합니다.</a:t>
            </a:r>
            <a:endParaRPr lang="en-US" sz="16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51028"/>
            <a:ext cx="904189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21. 기타소득·주택임대소득은 별도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판단이 필요하다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>
                <a:solidFill>
                  <a:srgbClr val="D8E6F7"/>
                </a:solidFill>
                <a:latin typeface="+mn-ea"/>
              </a:rPr>
              <a:t>초급반에서는 개념만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23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535940" y="1323340"/>
            <a:ext cx="3429000" cy="4343400"/>
          </a:xfrm>
          <a:prstGeom prst="roundRect">
            <a:avLst>
              <a:gd name="adj" fmla="val 2133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8" name="Shape 6"/>
          <p:cNvSpPr/>
          <p:nvPr/>
        </p:nvSpPr>
        <p:spPr>
          <a:xfrm>
            <a:off x="645668" y="1433068"/>
            <a:ext cx="1729232" cy="432000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682243" y="1526031"/>
            <a:ext cx="1639981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기타소득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682244" y="1762252"/>
            <a:ext cx="3136392" cy="33812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강연료, 원고료, 일시적 인적용역 대가 등은 기타소득인지 사업소득인지 구분이 중요합니다.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지속성·반복성이 있으면 사업소득으로 보는 경우가 많습니다.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4259580" y="1323340"/>
            <a:ext cx="3383280" cy="4343400"/>
          </a:xfrm>
          <a:prstGeom prst="roundRect">
            <a:avLst>
              <a:gd name="adj" fmla="val 2162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2" name="Shape 10"/>
          <p:cNvSpPr/>
          <p:nvPr/>
        </p:nvSpPr>
        <p:spPr>
          <a:xfrm>
            <a:off x="4369308" y="1433068"/>
            <a:ext cx="1729232" cy="432000"/>
          </a:xfrm>
          <a:prstGeom prst="roundRect">
            <a:avLst>
              <a:gd name="adj" fmla="val 21429"/>
            </a:avLst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3" name="Text 11"/>
          <p:cNvSpPr/>
          <p:nvPr/>
        </p:nvSpPr>
        <p:spPr>
          <a:xfrm>
            <a:off x="4405883" y="1526031"/>
            <a:ext cx="1639981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주택임대소득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4405884" y="1762252"/>
            <a:ext cx="3090672" cy="33812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주택 수와 임대수입 규모 등에 따라 과세 여부와 방식이 달라집니다.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초급 강의에서는 “일단 임대수입도 검토대상”이라는 정도를 잡아주면 좋습니다.</a:t>
            </a:r>
            <a:endParaRPr lang="en-US" sz="1600" b="1" dirty="0"/>
          </a:p>
        </p:txBody>
      </p:sp>
      <p:sp>
        <p:nvSpPr>
          <p:cNvPr id="17" name="Text 15"/>
          <p:cNvSpPr/>
          <p:nvPr/>
        </p:nvSpPr>
        <p:spPr>
          <a:xfrm>
            <a:off x="8088884" y="1526031"/>
            <a:ext cx="2145642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강의자 메모</a:t>
            </a:r>
            <a:endParaRPr lang="en-US" sz="16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22. 신고를 안 하거나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틀리면?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>
                <a:solidFill>
                  <a:srgbClr val="D8E6F7"/>
                </a:solidFill>
                <a:latin typeface="+mn-ea"/>
              </a:rPr>
              <a:t>가산세의 기본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24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604012" y="1120140"/>
            <a:ext cx="3360928" cy="3350260"/>
          </a:xfrm>
          <a:prstGeom prst="roundRect">
            <a:avLst>
              <a:gd name="adj" fmla="val 2424"/>
            </a:avLst>
          </a:prstGeom>
          <a:solidFill>
            <a:srgbClr val="FDEEEE"/>
          </a:solidFill>
          <a:ln w="12700">
            <a:solidFill>
              <a:srgbClr val="D95C5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/>
          </a:p>
        </p:txBody>
      </p:sp>
      <p:sp>
        <p:nvSpPr>
          <p:cNvPr id="8" name="Shape 6"/>
          <p:cNvSpPr/>
          <p:nvPr/>
        </p:nvSpPr>
        <p:spPr>
          <a:xfrm>
            <a:off x="713740" y="1267968"/>
            <a:ext cx="2152352" cy="432000"/>
          </a:xfrm>
          <a:prstGeom prst="roundRect">
            <a:avLst>
              <a:gd name="adj" fmla="val 21429"/>
            </a:avLst>
          </a:prstGeom>
          <a:solidFill>
            <a:srgbClr val="D95C5C"/>
          </a:solidFill>
          <a:ln w="12700">
            <a:solidFill>
              <a:srgbClr val="D95C5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750315" y="1386331"/>
            <a:ext cx="2041263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무신고 가산세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750316" y="1559052"/>
            <a:ext cx="3251200" cy="24668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원칙적으로 무신고납부세액 × 20%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복식부기의무자 등은 </a:t>
            </a:r>
            <a:r>
              <a:rPr lang="en-US" sz="1600" b="1">
                <a:solidFill>
                  <a:srgbClr val="1E293B"/>
                </a:solidFill>
              </a:rPr>
              <a:t>별도 계산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>
                <a:solidFill>
                  <a:srgbClr val="1E293B"/>
                </a:solidFill>
              </a:rPr>
              <a:t> </a:t>
            </a:r>
            <a:r>
              <a:rPr lang="en-US" sz="1600" b="1" dirty="0">
                <a:solidFill>
                  <a:srgbClr val="1E293B"/>
                </a:solidFill>
              </a:rPr>
              <a:t>비교가 붙을 수 있습니다.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4114292" y="1120140"/>
            <a:ext cx="3604770" cy="3350260"/>
          </a:xfrm>
          <a:prstGeom prst="roundRect">
            <a:avLst>
              <a:gd name="adj" fmla="val 2424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/>
          </a:p>
        </p:txBody>
      </p:sp>
      <p:sp>
        <p:nvSpPr>
          <p:cNvPr id="12" name="Shape 10"/>
          <p:cNvSpPr/>
          <p:nvPr/>
        </p:nvSpPr>
        <p:spPr>
          <a:xfrm>
            <a:off x="4572508" y="1267968"/>
            <a:ext cx="1932432" cy="432000"/>
          </a:xfrm>
          <a:prstGeom prst="roundRect">
            <a:avLst>
              <a:gd name="adj" fmla="val 21429"/>
            </a:avLst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3" name="Text 11"/>
          <p:cNvSpPr/>
          <p:nvPr/>
        </p:nvSpPr>
        <p:spPr>
          <a:xfrm>
            <a:off x="4609084" y="1399031"/>
            <a:ext cx="1832694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과소신고 가산세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4317998" y="1801948"/>
            <a:ext cx="3364488" cy="1854635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</a:rPr>
              <a:t>원칙적으로 과소신고납부세액 × 10%</a:t>
            </a:r>
            <a:endParaRPr lang="en-US" sz="1600" b="1" dirty="0"/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</a:rPr>
              <a:t>즉, 적게 신고해도 문제가 됩니다.</a:t>
            </a:r>
            <a:endParaRPr lang="en-US" sz="1600" b="1" dirty="0"/>
          </a:p>
        </p:txBody>
      </p:sp>
      <p:sp>
        <p:nvSpPr>
          <p:cNvPr id="15" name="Shape 13"/>
          <p:cNvSpPr/>
          <p:nvPr/>
        </p:nvSpPr>
        <p:spPr>
          <a:xfrm>
            <a:off x="7889240" y="1120140"/>
            <a:ext cx="3604770" cy="3350260"/>
          </a:xfrm>
          <a:prstGeom prst="roundRect">
            <a:avLst>
              <a:gd name="adj" fmla="val 2424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/>
          </a:p>
        </p:txBody>
      </p:sp>
      <p:sp>
        <p:nvSpPr>
          <p:cNvPr id="16" name="Shape 14"/>
          <p:cNvSpPr/>
          <p:nvPr/>
        </p:nvSpPr>
        <p:spPr>
          <a:xfrm>
            <a:off x="7998968" y="1267968"/>
            <a:ext cx="1932432" cy="432000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7" name="Text 15"/>
          <p:cNvSpPr/>
          <p:nvPr/>
        </p:nvSpPr>
        <p:spPr>
          <a:xfrm>
            <a:off x="8035544" y="1386331"/>
            <a:ext cx="1832694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납부지연 가산세</a:t>
            </a:r>
            <a:endParaRPr lang="en-US" sz="1600" b="1" dirty="0"/>
          </a:p>
        </p:txBody>
      </p:sp>
      <p:sp>
        <p:nvSpPr>
          <p:cNvPr id="18" name="Text 16"/>
          <p:cNvSpPr/>
          <p:nvPr/>
        </p:nvSpPr>
        <p:spPr>
          <a:xfrm>
            <a:off x="8062978" y="1544900"/>
            <a:ext cx="3232400" cy="2481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미납·미달납부세액 × 경과일수 × 2.2/10,000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시간이 지날수록 부담이 커집니다.</a:t>
            </a:r>
            <a:endParaRPr lang="en-US" sz="1600" b="1" dirty="0"/>
          </a:p>
        </p:txBody>
      </p:sp>
      <p:sp>
        <p:nvSpPr>
          <p:cNvPr id="19" name="Shape 17"/>
          <p:cNvSpPr/>
          <p:nvPr/>
        </p:nvSpPr>
        <p:spPr>
          <a:xfrm>
            <a:off x="604012" y="5226812"/>
            <a:ext cx="10889998" cy="945388"/>
          </a:xfrm>
          <a:prstGeom prst="roundRect">
            <a:avLst>
              <a:gd name="adj" fmla="val 12308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0" name="Shape 18"/>
          <p:cNvSpPr/>
          <p:nvPr/>
        </p:nvSpPr>
        <p:spPr>
          <a:xfrm>
            <a:off x="846328" y="5325363"/>
            <a:ext cx="1417320" cy="362205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21" name="Text 19"/>
          <p:cNvSpPr/>
          <p:nvPr/>
        </p:nvSpPr>
        <p:spPr>
          <a:xfrm>
            <a:off x="882904" y="5456428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메시지</a:t>
            </a:r>
            <a:endParaRPr lang="en-US" sz="1600" b="1" dirty="0"/>
          </a:p>
        </p:txBody>
      </p:sp>
      <p:sp>
        <p:nvSpPr>
          <p:cNvPr id="22" name="Text 20"/>
          <p:cNvSpPr/>
          <p:nvPr/>
        </p:nvSpPr>
        <p:spPr>
          <a:xfrm>
            <a:off x="882904" y="5931916"/>
            <a:ext cx="9772396" cy="8534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1E293B"/>
                </a:solidFill>
              </a:rPr>
              <a:t>종합소득세는 “내가 알아서 신고하는 세금” 성격이 강하므로, 신고·납부를 미루지 않는 것이 가장 중요합니다.</a:t>
            </a:r>
            <a:endParaRPr lang="en-US" sz="160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23. 장부를 안 쓰면 생길 수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있는 불이익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특히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사업소득자는 중요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25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777240" y="1051560"/>
            <a:ext cx="3429000" cy="3520440"/>
          </a:xfrm>
          <a:prstGeom prst="roundRect">
            <a:avLst>
              <a:gd name="adj" fmla="val 2133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8" name="Shape 6"/>
          <p:cNvSpPr/>
          <p:nvPr/>
        </p:nvSpPr>
        <p:spPr>
          <a:xfrm>
            <a:off x="886968" y="1161288"/>
            <a:ext cx="1660652" cy="438912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923543" y="1216151"/>
            <a:ext cx="1574941" cy="23513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결손 인정 불리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923544" y="1490472"/>
            <a:ext cx="3054096" cy="24211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장부가 </a:t>
            </a:r>
            <a:r>
              <a:rPr lang="en-US" sz="1600" b="1" err="1">
                <a:solidFill>
                  <a:srgbClr val="1E293B"/>
                </a:solidFill>
              </a:rPr>
              <a:t>없으면</a:t>
            </a:r>
            <a:r>
              <a:rPr lang="en-US" sz="1600" b="1">
                <a:solidFill>
                  <a:srgbClr val="1E293B"/>
                </a:solidFill>
              </a:rPr>
              <a:t> </a:t>
            </a:r>
            <a:endParaRPr lang="en-US" sz="1600" b="1" dirty="0">
              <a:solidFill>
                <a:srgbClr val="1E293B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 err="1">
                <a:solidFill>
                  <a:srgbClr val="1E293B"/>
                </a:solidFill>
              </a:rPr>
              <a:t>실제</a:t>
            </a:r>
            <a:r>
              <a:rPr lang="en-US" sz="1600" b="1" dirty="0">
                <a:solidFill>
                  <a:srgbClr val="1E293B"/>
                </a:solidFill>
              </a:rPr>
              <a:t> 적자·결손을 인정받기 어려울 </a:t>
            </a:r>
            <a:r>
              <a:rPr lang="en-US" sz="1600" b="1">
                <a:solidFill>
                  <a:srgbClr val="1E293B"/>
                </a:solidFill>
              </a:rPr>
              <a:t>수 있습니다</a:t>
            </a:r>
            <a:r>
              <a:rPr lang="en-US" sz="1600" b="1" dirty="0">
                <a:solidFill>
                  <a:srgbClr val="1E293B"/>
                </a:solidFill>
              </a:rPr>
              <a:t>.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4526280" y="1051560"/>
            <a:ext cx="3429000" cy="3520440"/>
          </a:xfrm>
          <a:prstGeom prst="roundRect">
            <a:avLst>
              <a:gd name="adj" fmla="val 2133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2" name="Shape 10"/>
          <p:cNvSpPr/>
          <p:nvPr/>
        </p:nvSpPr>
        <p:spPr>
          <a:xfrm>
            <a:off x="4636008" y="1161288"/>
            <a:ext cx="1660652" cy="438912"/>
          </a:xfrm>
          <a:prstGeom prst="roundRect">
            <a:avLst>
              <a:gd name="adj" fmla="val 21429"/>
            </a:avLst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3" name="Text 11"/>
          <p:cNvSpPr/>
          <p:nvPr/>
        </p:nvSpPr>
        <p:spPr>
          <a:xfrm>
            <a:off x="4672583" y="1216151"/>
            <a:ext cx="1574941" cy="23513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공제·감면 제한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4672584" y="1490472"/>
            <a:ext cx="3136392" cy="21290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장부를 기장하지 않으면 각종 공제·감면 혜택을 받지 못하는 경우가 있습니다.</a:t>
            </a:r>
            <a:endParaRPr lang="en-US" sz="1600" b="1" dirty="0"/>
          </a:p>
        </p:txBody>
      </p:sp>
      <p:sp>
        <p:nvSpPr>
          <p:cNvPr id="15" name="Shape 13"/>
          <p:cNvSpPr/>
          <p:nvPr/>
        </p:nvSpPr>
        <p:spPr>
          <a:xfrm>
            <a:off x="8275320" y="1051560"/>
            <a:ext cx="3029712" cy="3520440"/>
          </a:xfrm>
          <a:prstGeom prst="roundRect">
            <a:avLst>
              <a:gd name="adj" fmla="val 2667"/>
            </a:avLst>
          </a:prstGeom>
          <a:solidFill>
            <a:srgbClr val="FDEEEE"/>
          </a:solidFill>
          <a:ln w="12700">
            <a:solidFill>
              <a:srgbClr val="D95C5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6" name="Shape 14"/>
          <p:cNvSpPr/>
          <p:nvPr/>
        </p:nvSpPr>
        <p:spPr>
          <a:xfrm>
            <a:off x="8385048" y="1161288"/>
            <a:ext cx="1660652" cy="438912"/>
          </a:xfrm>
          <a:prstGeom prst="roundRect">
            <a:avLst>
              <a:gd name="adj" fmla="val 21429"/>
            </a:avLst>
          </a:prstGeom>
          <a:solidFill>
            <a:srgbClr val="D95C5C"/>
          </a:solidFill>
          <a:ln w="12700">
            <a:solidFill>
              <a:srgbClr val="D95C5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7" name="Text 15"/>
          <p:cNvSpPr/>
          <p:nvPr/>
        </p:nvSpPr>
        <p:spPr>
          <a:xfrm>
            <a:off x="8421623" y="1216151"/>
            <a:ext cx="1574941" cy="23513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가산세</a:t>
            </a:r>
            <a:endParaRPr lang="en-US" sz="1600" b="1" dirty="0"/>
          </a:p>
        </p:txBody>
      </p:sp>
      <p:sp>
        <p:nvSpPr>
          <p:cNvPr id="18" name="Text 16"/>
          <p:cNvSpPr/>
          <p:nvPr/>
        </p:nvSpPr>
        <p:spPr>
          <a:xfrm>
            <a:off x="8421624" y="1490472"/>
            <a:ext cx="2450592" cy="17607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장부의 기록·보관 불성실가산세가 문제될 수 있습니다.</a:t>
            </a:r>
            <a:endParaRPr lang="en-US" sz="1600" b="1" dirty="0"/>
          </a:p>
        </p:txBody>
      </p:sp>
      <p:sp>
        <p:nvSpPr>
          <p:cNvPr id="19" name="Shape 17"/>
          <p:cNvSpPr/>
          <p:nvPr/>
        </p:nvSpPr>
        <p:spPr>
          <a:xfrm>
            <a:off x="777240" y="4967224"/>
            <a:ext cx="10527792" cy="1128776"/>
          </a:xfrm>
          <a:prstGeom prst="roundRect">
            <a:avLst>
              <a:gd name="adj" fmla="val 12308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0" name="Shape 18"/>
          <p:cNvSpPr/>
          <p:nvPr/>
        </p:nvSpPr>
        <p:spPr>
          <a:xfrm>
            <a:off x="886968" y="5076952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1" name="Text 19"/>
          <p:cNvSpPr/>
          <p:nvPr/>
        </p:nvSpPr>
        <p:spPr>
          <a:xfrm>
            <a:off x="923544" y="5131816"/>
            <a:ext cx="1344168" cy="26048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실무 한 줄</a:t>
            </a:r>
            <a:endParaRPr lang="en-US" sz="1600" b="1" dirty="0"/>
          </a:p>
        </p:txBody>
      </p:sp>
      <p:sp>
        <p:nvSpPr>
          <p:cNvPr id="22" name="Text 20"/>
          <p:cNvSpPr/>
          <p:nvPr/>
        </p:nvSpPr>
        <p:spPr>
          <a:xfrm>
            <a:off x="923544" y="5708185"/>
            <a:ext cx="9674352" cy="1215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간편장부 대상이라도 기본적인 기록은 꾸준히 남겨 두는 것이 가장 안전합니다.</a:t>
            </a:r>
            <a:endParaRPr lang="en-US" sz="16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24.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추가 납부도, 환급도 가능하다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원천징수와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최종세액의 차이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7B8794"/>
                </a:solidFill>
              </a:rPr>
              <a:t>26</a:t>
            </a:r>
            <a:endParaRPr lang="en-US" sz="800" b="1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b="1" dirty="0"/>
          </a:p>
        </p:txBody>
      </p:sp>
      <p:sp>
        <p:nvSpPr>
          <p:cNvPr id="7" name="Shape 5"/>
          <p:cNvSpPr/>
          <p:nvPr/>
        </p:nvSpPr>
        <p:spPr>
          <a:xfrm>
            <a:off x="777240" y="1097280"/>
            <a:ext cx="3291840" cy="3584448"/>
          </a:xfrm>
          <a:prstGeom prst="roundRect">
            <a:avLst>
              <a:gd name="adj" fmla="val 2222"/>
            </a:avLst>
          </a:prstGeom>
          <a:solidFill>
            <a:srgbClr val="FDEEEE"/>
          </a:solidFill>
          <a:ln w="12700">
            <a:solidFill>
              <a:srgbClr val="D95C5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8" name="Shape 6"/>
          <p:cNvSpPr/>
          <p:nvPr/>
        </p:nvSpPr>
        <p:spPr>
          <a:xfrm>
            <a:off x="886968" y="1257808"/>
            <a:ext cx="1517904" cy="329184"/>
          </a:xfrm>
          <a:prstGeom prst="roundRect">
            <a:avLst>
              <a:gd name="adj" fmla="val 21429"/>
            </a:avLst>
          </a:prstGeom>
          <a:solidFill>
            <a:srgbClr val="D95C5C"/>
          </a:solidFill>
          <a:ln w="12700">
            <a:solidFill>
              <a:srgbClr val="D95C5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923543" y="1312671"/>
            <a:ext cx="1439561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추가 납부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923544" y="1536192"/>
            <a:ext cx="3054096" cy="17556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최종 </a:t>
            </a:r>
            <a:r>
              <a:rPr lang="en-US" sz="1600" b="1" err="1">
                <a:solidFill>
                  <a:srgbClr val="1E293B"/>
                </a:solidFill>
              </a:rPr>
              <a:t>계산세액이</a:t>
            </a:r>
            <a:r>
              <a:rPr lang="en-US" sz="1600" b="1">
                <a:solidFill>
                  <a:srgbClr val="1E293B"/>
                </a:solidFill>
              </a:rPr>
              <a:t> 이미 </a:t>
            </a:r>
            <a:r>
              <a:rPr lang="en-US" sz="1600" b="1" dirty="0">
                <a:solidFill>
                  <a:srgbClr val="1E293B"/>
                </a:solidFill>
              </a:rPr>
              <a:t>낸 세금보다 </a:t>
            </a:r>
            <a:r>
              <a:rPr lang="en-US" sz="1600" b="1" err="1">
                <a:solidFill>
                  <a:srgbClr val="1E293B"/>
                </a:solidFill>
              </a:rPr>
              <a:t>크면</a:t>
            </a:r>
            <a:r>
              <a:rPr lang="en-US" sz="1600" b="1">
                <a:solidFill>
                  <a:srgbClr val="1E293B"/>
                </a:solidFill>
              </a:rPr>
              <a:t> 추가로 </a:t>
            </a:r>
            <a:r>
              <a:rPr lang="en-US" sz="1600" b="1" dirty="0">
                <a:solidFill>
                  <a:srgbClr val="1E293B"/>
                </a:solidFill>
              </a:rPr>
              <a:t>납부합니다.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4434840" y="1097280"/>
            <a:ext cx="3291840" cy="3584448"/>
          </a:xfrm>
          <a:prstGeom prst="roundRect">
            <a:avLst>
              <a:gd name="adj" fmla="val 2222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2" name="Shape 10"/>
          <p:cNvSpPr/>
          <p:nvPr/>
        </p:nvSpPr>
        <p:spPr>
          <a:xfrm>
            <a:off x="4544568" y="1257808"/>
            <a:ext cx="1517904" cy="329184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3" name="Text 11"/>
          <p:cNvSpPr/>
          <p:nvPr/>
        </p:nvSpPr>
        <p:spPr>
          <a:xfrm>
            <a:off x="4581143" y="1312671"/>
            <a:ext cx="1439561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환급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4581144" y="1536192"/>
            <a:ext cx="3332480" cy="29342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이미 떼인 세금이 </a:t>
            </a:r>
            <a:r>
              <a:rPr lang="en-US" sz="1600" b="1">
                <a:solidFill>
                  <a:srgbClr val="1E293B"/>
                </a:solidFill>
              </a:rPr>
              <a:t>더 많다면</a:t>
            </a:r>
            <a:endParaRPr lang="en-US" sz="1600" b="1" dirty="0">
              <a:solidFill>
                <a:srgbClr val="1E293B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 환급이 날 수 있습니다.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프리랜서가 3.3%를 </a:t>
            </a:r>
            <a:r>
              <a:rPr lang="en-US" sz="1600" b="1">
                <a:solidFill>
                  <a:srgbClr val="1E293B"/>
                </a:solidFill>
              </a:rPr>
              <a:t>많이 냈는데</a:t>
            </a:r>
            <a:endParaRPr lang="en-US" sz="1600" b="1" dirty="0">
              <a:solidFill>
                <a:srgbClr val="1E293B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 err="1">
                <a:solidFill>
                  <a:srgbClr val="1E293B"/>
                </a:solidFill>
              </a:rPr>
              <a:t>실제</a:t>
            </a:r>
            <a:r>
              <a:rPr lang="en-US" sz="1600" b="1" dirty="0">
                <a:solidFill>
                  <a:srgbClr val="1E293B"/>
                </a:solidFill>
              </a:rPr>
              <a:t> 경비가 많다면 환급 </a:t>
            </a:r>
            <a:r>
              <a:rPr lang="en-US" sz="1600" b="1" dirty="0" err="1">
                <a:solidFill>
                  <a:srgbClr val="1E293B"/>
                </a:solidFill>
              </a:rPr>
              <a:t>가능성이</a:t>
            </a:r>
            <a:r>
              <a:rPr lang="en-US" sz="1600" b="1" dirty="0">
                <a:solidFill>
                  <a:srgbClr val="1E293B"/>
                </a:solidFill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>
                <a:solidFill>
                  <a:srgbClr val="1E293B"/>
                </a:solidFill>
              </a:rPr>
              <a:t>있습니다</a:t>
            </a:r>
            <a:r>
              <a:rPr lang="en-US" sz="1600" b="1" dirty="0">
                <a:solidFill>
                  <a:srgbClr val="1E293B"/>
                </a:solidFill>
              </a:rPr>
              <a:t>.</a:t>
            </a:r>
            <a:endParaRPr lang="en-US" sz="1600" b="1" dirty="0"/>
          </a:p>
        </p:txBody>
      </p:sp>
      <p:sp>
        <p:nvSpPr>
          <p:cNvPr id="15" name="Shape 13"/>
          <p:cNvSpPr/>
          <p:nvPr/>
        </p:nvSpPr>
        <p:spPr>
          <a:xfrm>
            <a:off x="8092440" y="1097280"/>
            <a:ext cx="3176016" cy="3584448"/>
          </a:xfrm>
          <a:prstGeom prst="roundRect">
            <a:avLst>
              <a:gd name="adj" fmla="val 2500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6" name="Shape 14"/>
          <p:cNvSpPr/>
          <p:nvPr/>
        </p:nvSpPr>
        <p:spPr>
          <a:xfrm>
            <a:off x="8202168" y="1257808"/>
            <a:ext cx="1517904" cy="329184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7" name="Text 15"/>
          <p:cNvSpPr/>
          <p:nvPr/>
        </p:nvSpPr>
        <p:spPr>
          <a:xfrm>
            <a:off x="8238743" y="1312671"/>
            <a:ext cx="1439561" cy="17634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교훈</a:t>
            </a:r>
            <a:endParaRPr lang="en-US" sz="1600" b="1" dirty="0"/>
          </a:p>
        </p:txBody>
      </p:sp>
      <p:sp>
        <p:nvSpPr>
          <p:cNvPr id="18" name="Text 16"/>
          <p:cNvSpPr/>
          <p:nvPr/>
        </p:nvSpPr>
        <p:spPr>
          <a:xfrm>
            <a:off x="8238743" y="1256538"/>
            <a:ext cx="2810256" cy="29342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신고를 해야만 환급 </a:t>
            </a:r>
            <a:r>
              <a:rPr lang="en-US" sz="1600" b="1" err="1">
                <a:solidFill>
                  <a:srgbClr val="1E293B"/>
                </a:solidFill>
              </a:rPr>
              <a:t>여부도</a:t>
            </a:r>
            <a:r>
              <a:rPr lang="en-US" sz="1600" b="1">
                <a:solidFill>
                  <a:srgbClr val="1E293B"/>
                </a:solidFill>
              </a:rPr>
              <a:t> </a:t>
            </a:r>
            <a:endParaRPr lang="en-US" sz="1600" b="1" dirty="0">
              <a:solidFill>
                <a:srgbClr val="1E293B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 err="1">
                <a:solidFill>
                  <a:srgbClr val="1E293B"/>
                </a:solidFill>
              </a:rPr>
              <a:t>확정됩니다</a:t>
            </a:r>
            <a:r>
              <a:rPr lang="en-US" sz="1600" b="1" dirty="0">
                <a:solidFill>
                  <a:srgbClr val="1E293B"/>
                </a:solidFill>
              </a:rPr>
              <a:t>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신고하지 않으면 </a:t>
            </a:r>
            <a:r>
              <a:rPr lang="en-US" sz="1600" b="1">
                <a:solidFill>
                  <a:srgbClr val="1E293B"/>
                </a:solidFill>
              </a:rPr>
              <a:t>돌려받을 돈도</a:t>
            </a:r>
            <a:endParaRPr lang="en-US" sz="1600" b="1" dirty="0">
              <a:solidFill>
                <a:srgbClr val="1E293B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 err="1">
                <a:solidFill>
                  <a:srgbClr val="1E293B"/>
                </a:solidFill>
              </a:rPr>
              <a:t>놓칠</a:t>
            </a:r>
            <a:r>
              <a:rPr lang="en-US" sz="1600" b="1" dirty="0">
                <a:solidFill>
                  <a:srgbClr val="1E293B"/>
                </a:solidFill>
              </a:rPr>
              <a:t> 수 있습니다.</a:t>
            </a:r>
            <a:endParaRPr lang="en-US" sz="1600" b="1" dirty="0"/>
          </a:p>
        </p:txBody>
      </p:sp>
      <p:sp>
        <p:nvSpPr>
          <p:cNvPr id="19" name="Shape 17"/>
          <p:cNvSpPr/>
          <p:nvPr/>
        </p:nvSpPr>
        <p:spPr>
          <a:xfrm>
            <a:off x="777240" y="5120641"/>
            <a:ext cx="10491216" cy="1081376"/>
          </a:xfrm>
          <a:prstGeom prst="roundRect">
            <a:avLst>
              <a:gd name="adj" fmla="val 12308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0" name="Shape 18"/>
          <p:cNvSpPr/>
          <p:nvPr/>
        </p:nvSpPr>
        <p:spPr>
          <a:xfrm>
            <a:off x="1024128" y="5280659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1" name="Text 19"/>
          <p:cNvSpPr/>
          <p:nvPr/>
        </p:nvSpPr>
        <p:spPr>
          <a:xfrm>
            <a:off x="1060704" y="5399023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TIP</a:t>
            </a:r>
            <a:endParaRPr lang="en-US" sz="1600" b="1" dirty="0"/>
          </a:p>
        </p:txBody>
      </p:sp>
      <p:sp>
        <p:nvSpPr>
          <p:cNvPr id="22" name="Text 20"/>
          <p:cNvSpPr/>
          <p:nvPr/>
        </p:nvSpPr>
        <p:spPr>
          <a:xfrm>
            <a:off x="1024128" y="5579364"/>
            <a:ext cx="9720072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“신고 = 세금 더 내는 </a:t>
            </a:r>
            <a:r>
              <a:rPr lang="en-US" sz="1600" b="1" dirty="0" err="1">
                <a:solidFill>
                  <a:srgbClr val="1E293B"/>
                </a:solidFill>
              </a:rPr>
              <a:t>것”으로만</a:t>
            </a:r>
            <a:r>
              <a:rPr lang="en-US" sz="1600" b="1" dirty="0">
                <a:solidFill>
                  <a:srgbClr val="1E293B"/>
                </a:solidFill>
              </a:rPr>
              <a:t> </a:t>
            </a:r>
            <a:r>
              <a:rPr lang="ko-KR" altLang="en-US" sz="1600" b="1" dirty="0">
                <a:solidFill>
                  <a:srgbClr val="1E293B"/>
                </a:solidFill>
              </a:rPr>
              <a:t>생각하지 마세요</a:t>
            </a:r>
            <a:r>
              <a:rPr lang="en-US" sz="1600" b="1" dirty="0">
                <a:solidFill>
                  <a:srgbClr val="1E293B"/>
                </a:solidFill>
              </a:rPr>
              <a:t>. </a:t>
            </a:r>
            <a:r>
              <a:rPr lang="ko-KR" altLang="en-US" sz="1600" b="1" dirty="0">
                <a:solidFill>
                  <a:srgbClr val="1E293B"/>
                </a:solidFill>
              </a:rPr>
              <a:t>제대로 </a:t>
            </a:r>
            <a:r>
              <a:rPr lang="ko-KR" altLang="en-US" sz="1600" b="1" dirty="0" err="1">
                <a:solidFill>
                  <a:srgbClr val="1E293B"/>
                </a:solidFill>
              </a:rPr>
              <a:t>신고시</a:t>
            </a:r>
            <a:r>
              <a:rPr lang="ko-KR" altLang="en-US" sz="1600" b="1" dirty="0">
                <a:solidFill>
                  <a:srgbClr val="1E293B"/>
                </a:solidFill>
              </a:rPr>
              <a:t> </a:t>
            </a:r>
            <a:r>
              <a:rPr lang="ko-KR" altLang="en-US" sz="1600" b="1" dirty="0" err="1">
                <a:solidFill>
                  <a:srgbClr val="1E293B"/>
                </a:solidFill>
              </a:rPr>
              <a:t>환급받을</a:t>
            </a:r>
            <a:r>
              <a:rPr lang="ko-KR" altLang="en-US" sz="1600" b="1" dirty="0">
                <a:solidFill>
                  <a:srgbClr val="1E293B"/>
                </a:solidFill>
              </a:rPr>
              <a:t> 가능성도 있습니다</a:t>
            </a:r>
            <a:r>
              <a:rPr lang="en-US" altLang="ko-KR" sz="1600" b="1" dirty="0">
                <a:solidFill>
                  <a:srgbClr val="1E293B"/>
                </a:solidFill>
              </a:rPr>
              <a:t>.</a:t>
            </a:r>
            <a:endParaRPr lang="en-US" sz="1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35560" y="-38100"/>
            <a:ext cx="6675120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" name="Shape 1"/>
          <p:cNvSpPr/>
          <p:nvPr/>
        </p:nvSpPr>
        <p:spPr>
          <a:xfrm>
            <a:off x="6555740" y="0"/>
            <a:ext cx="5635955" cy="6858000"/>
          </a:xfrm>
          <a:prstGeom prst="rect">
            <a:avLst/>
          </a:prstGeom>
          <a:solidFill>
            <a:srgbClr val="92D050"/>
          </a:solidFill>
          <a:ln w="12700">
            <a:solidFill>
              <a:srgbClr val="1E73D8"/>
            </a:solidFill>
            <a:prstDash val="solid"/>
          </a:ln>
        </p:spPr>
        <p:txBody>
          <a:bodyPr/>
          <a:lstStyle/>
          <a:p>
            <a:endParaRPr lang="ko-KR" altLang="en-US" sz="3200"/>
          </a:p>
        </p:txBody>
      </p:sp>
      <p:sp>
        <p:nvSpPr>
          <p:cNvPr id="4" name="Shape 2"/>
          <p:cNvSpPr/>
          <p:nvPr/>
        </p:nvSpPr>
        <p:spPr>
          <a:xfrm>
            <a:off x="6555740" y="0"/>
            <a:ext cx="5635955" cy="914400"/>
          </a:xfrm>
          <a:prstGeom prst="rect">
            <a:avLst/>
          </a:prstGeom>
          <a:solidFill>
            <a:srgbClr val="2F80ED">
              <a:alpha val="78000"/>
            </a:srgbClr>
          </a:solidFill>
          <a:ln w="12700">
            <a:solidFill>
              <a:srgbClr val="2F80E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6555740" y="6173115"/>
            <a:ext cx="5635955" cy="684884"/>
          </a:xfrm>
          <a:prstGeom prst="rect">
            <a:avLst/>
          </a:prstGeom>
          <a:solidFill>
            <a:srgbClr val="00B050">
              <a:alpha val="85000"/>
            </a:srgbClr>
          </a:solidFill>
          <a:ln w="12700">
            <a:solidFill>
              <a:srgbClr val="0E4EA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502920" y="658368"/>
            <a:ext cx="2570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F6EB5"/>
                </a:solidFill>
              </a:rPr>
              <a:t>국세청 납세자교실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02920" y="1481328"/>
            <a:ext cx="3931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93B"/>
                </a:solidFill>
              </a:rPr>
              <a:t>종 합 소 득 세 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04520" y="1917192"/>
            <a:ext cx="4389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5F6B7A"/>
                </a:solidFill>
              </a:rPr>
              <a:t>2025년 귀속 · 2026년 신고 기준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70256" y="2496312"/>
            <a:ext cx="4945380" cy="2297927"/>
          </a:xfrm>
          <a:prstGeom prst="roundRect">
            <a:avLst>
              <a:gd name="adj" fmla="val 5926"/>
            </a:avLst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2400" b="1"/>
          </a:p>
        </p:txBody>
      </p:sp>
      <p:sp>
        <p:nvSpPr>
          <p:cNvPr id="10" name="Text 8"/>
          <p:cNvSpPr/>
          <p:nvPr/>
        </p:nvSpPr>
        <p:spPr>
          <a:xfrm>
            <a:off x="731520" y="3114922"/>
            <a:ext cx="4551680" cy="9541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 err="1">
                <a:solidFill>
                  <a:srgbClr val="123A63"/>
                </a:solidFill>
              </a:rPr>
              <a:t>강의</a:t>
            </a:r>
            <a:r>
              <a:rPr lang="en-US" sz="2000" b="1" dirty="0">
                <a:solidFill>
                  <a:srgbClr val="123A63"/>
                </a:solidFill>
              </a:rPr>
              <a:t> </a:t>
            </a:r>
            <a:r>
              <a:rPr lang="en-US" sz="2000" b="1" dirty="0" err="1">
                <a:solidFill>
                  <a:srgbClr val="123A63"/>
                </a:solidFill>
              </a:rPr>
              <a:t>포인트</a:t>
            </a:r>
            <a:endParaRPr lang="en-US" sz="2000" b="1" dirty="0">
              <a:solidFill>
                <a:srgbClr val="123A63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123A63"/>
                </a:solidFill>
              </a:rPr>
              <a:t>
</a:t>
            </a:r>
            <a:r>
              <a:rPr lang="en-US" b="1" dirty="0">
                <a:solidFill>
                  <a:srgbClr val="1E293B"/>
                </a:solidFill>
              </a:rPr>
              <a:t>① 누가 왜 </a:t>
            </a:r>
            <a:r>
              <a:rPr lang="en-US" b="1" dirty="0" err="1">
                <a:solidFill>
                  <a:srgbClr val="1E293B"/>
                </a:solidFill>
              </a:rPr>
              <a:t>신고하는지</a:t>
            </a:r>
            <a:endParaRPr lang="en-US" b="1" dirty="0">
              <a:solidFill>
                <a:srgbClr val="1E293B"/>
              </a:solidFill>
            </a:endParaRP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>
                <a:solidFill>
                  <a:srgbClr val="1E293B"/>
                </a:solidFill>
              </a:rPr>
              <a:t>② 소득·경비·공제의 </a:t>
            </a:r>
            <a:r>
              <a:rPr lang="en-US" b="1" dirty="0" err="1">
                <a:solidFill>
                  <a:srgbClr val="1E293B"/>
                </a:solidFill>
              </a:rPr>
              <a:t>기본</a:t>
            </a:r>
            <a:r>
              <a:rPr lang="en-US" b="1" dirty="0">
                <a:solidFill>
                  <a:srgbClr val="1E293B"/>
                </a:solidFill>
              </a:rPr>
              <a:t> </a:t>
            </a:r>
            <a:r>
              <a:rPr lang="en-US" b="1" dirty="0" err="1">
                <a:solidFill>
                  <a:srgbClr val="1E293B"/>
                </a:solidFill>
              </a:rPr>
              <a:t>구조</a:t>
            </a:r>
            <a:endParaRPr lang="en-US" b="1" dirty="0">
              <a:solidFill>
                <a:srgbClr val="1E293B"/>
              </a:solidFill>
            </a:endParaRP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>
                <a:solidFill>
                  <a:srgbClr val="1E293B"/>
                </a:solidFill>
              </a:rPr>
              <a:t>③ 사례로 보는 신고 유의사항</a:t>
            </a:r>
            <a:endParaRPr lang="en-US" b="1" dirty="0"/>
          </a:p>
        </p:txBody>
      </p:sp>
      <p:sp>
        <p:nvSpPr>
          <p:cNvPr id="11" name="Shape 9"/>
          <p:cNvSpPr/>
          <p:nvPr/>
        </p:nvSpPr>
        <p:spPr>
          <a:xfrm>
            <a:off x="548640" y="5238738"/>
            <a:ext cx="1999336" cy="934377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endParaRPr lang="ko-KR" altLang="en-US" sz="3200"/>
          </a:p>
        </p:txBody>
      </p:sp>
      <p:sp>
        <p:nvSpPr>
          <p:cNvPr id="12" name="Text 10"/>
          <p:cNvSpPr/>
          <p:nvPr/>
        </p:nvSpPr>
        <p:spPr>
          <a:xfrm>
            <a:off x="585216" y="5466552"/>
            <a:ext cx="1821618" cy="50055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기초수준</a:t>
            </a: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2110740" y="5238738"/>
            <a:ext cx="1821618" cy="934377"/>
          </a:xfrm>
          <a:prstGeom prst="roundRect">
            <a:avLst>
              <a:gd name="adj" fmla="val 21429"/>
            </a:avLst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endParaRPr lang="ko-KR" altLang="en-US" sz="3200"/>
          </a:p>
        </p:txBody>
      </p:sp>
      <p:sp>
        <p:nvSpPr>
          <p:cNvPr id="14" name="Text 12"/>
          <p:cNvSpPr/>
          <p:nvPr/>
        </p:nvSpPr>
        <p:spPr>
          <a:xfrm>
            <a:off x="1903261" y="5453852"/>
            <a:ext cx="1821618" cy="50055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사례중심</a:t>
            </a: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3525877" y="5238738"/>
            <a:ext cx="1685782" cy="934377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4400"/>
          </a:p>
        </p:txBody>
      </p:sp>
      <p:sp>
        <p:nvSpPr>
          <p:cNvPr id="16" name="Text 14"/>
          <p:cNvSpPr/>
          <p:nvPr/>
        </p:nvSpPr>
        <p:spPr>
          <a:xfrm>
            <a:off x="3371870" y="5453852"/>
            <a:ext cx="2043766" cy="50055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홈택스 기준</a:t>
            </a: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7818120" y="2395728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114540" y="2885440"/>
            <a:ext cx="4511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FFFFFF"/>
                </a:solidFill>
              </a:rPr>
              <a:t>납세자 입장에서</a:t>
            </a:r>
            <a:endParaRPr lang="en-US" sz="2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FFFFFF"/>
                </a:solidFill>
              </a:rPr>
              <a:t>쉽고 정확하게 이해하는</a:t>
            </a:r>
            <a:endParaRPr lang="en-US" sz="2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FFFFFF"/>
                </a:solidFill>
              </a:rPr>
              <a:t>종합소득세의 첫걸음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7715194" y="5111739"/>
            <a:ext cx="3523289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ko-KR" altLang="en-US" sz="2200" b="1">
                <a:solidFill>
                  <a:srgbClr val="FFFFFF"/>
                </a:solidFill>
              </a:rPr>
              <a:t>세무사 이은주</a:t>
            </a:r>
            <a:endParaRPr lang="en-US" altLang="ko-KR" sz="2200" b="1">
              <a:solidFill>
                <a:srgbClr val="FFFFFF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ko-KR" altLang="en-US" sz="1600" b="1">
                <a:solidFill>
                  <a:srgbClr val="FFFFFF"/>
                </a:solidFill>
              </a:rPr>
              <a:t>한국세무사  </a:t>
            </a:r>
            <a:r>
              <a:rPr lang="en-US" altLang="ko-KR" sz="1600" b="1">
                <a:solidFill>
                  <a:srgbClr val="FFFFFF"/>
                </a:solidFill>
              </a:rPr>
              <a:t>&amp;  </a:t>
            </a:r>
            <a:r>
              <a:rPr lang="ko-KR" altLang="en-US" sz="1600" b="1">
                <a:solidFill>
                  <a:srgbClr val="FFFFFF"/>
                </a:solidFill>
              </a:rPr>
              <a:t>미국세무사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8717280" y="6382193"/>
            <a:ext cx="1854200" cy="2465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just">
              <a:buNone/>
            </a:pPr>
            <a:r>
              <a:rPr lang="en-US" altLang="ko-KR" sz="1600">
                <a:solidFill>
                  <a:schemeClr val="bg1"/>
                </a:solidFill>
              </a:rPr>
              <a:t>www</a:t>
            </a:r>
            <a:r>
              <a:rPr lang="en-US" altLang="ko-KR" sz="1600" dirty="0">
                <a:solidFill>
                  <a:schemeClr val="bg1"/>
                </a:solidFill>
              </a:rPr>
              <a:t>.appletax.kr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510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25. 모두채움 안내를 받았다고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끝은 아니다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안내문도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검토가 필요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27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22960" y="1224280"/>
            <a:ext cx="3383280" cy="3304540"/>
          </a:xfrm>
          <a:prstGeom prst="roundRect">
            <a:avLst>
              <a:gd name="adj" fmla="val 2162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8" name="Shape 6"/>
          <p:cNvSpPr/>
          <p:nvPr/>
        </p:nvSpPr>
        <p:spPr>
          <a:xfrm>
            <a:off x="945388" y="1372108"/>
            <a:ext cx="1772412" cy="329184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981963" y="1426972"/>
            <a:ext cx="1680933" cy="1763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모두채움이란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969264" y="1722120"/>
            <a:ext cx="3090672" cy="1960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국세청이 수집한 자료를 </a:t>
            </a:r>
            <a:r>
              <a:rPr lang="en-US" sz="1600" b="1" dirty="0" err="1">
                <a:solidFill>
                  <a:srgbClr val="1E293B"/>
                </a:solidFill>
              </a:rPr>
              <a:t>바탕으로</a:t>
            </a:r>
            <a:r>
              <a:rPr lang="en-US" sz="1600" b="1" dirty="0">
                <a:solidFill>
                  <a:srgbClr val="1E293B"/>
                </a:solidFill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>
                <a:solidFill>
                  <a:srgbClr val="1E293B"/>
                </a:solidFill>
              </a:rPr>
              <a:t>비교적 </a:t>
            </a:r>
            <a:r>
              <a:rPr lang="en-US" sz="1600" b="1" dirty="0">
                <a:solidFill>
                  <a:srgbClr val="1E293B"/>
                </a:solidFill>
              </a:rPr>
              <a:t>간단하게 신고할 수 </a:t>
            </a:r>
            <a:r>
              <a:rPr lang="en-US" sz="1600" b="1" dirty="0" err="1">
                <a:solidFill>
                  <a:srgbClr val="1E293B"/>
                </a:solidFill>
              </a:rPr>
              <a:t>있도록</a:t>
            </a:r>
            <a:r>
              <a:rPr lang="en-US" sz="1600" b="1" dirty="0">
                <a:solidFill>
                  <a:srgbClr val="1E293B"/>
                </a:solidFill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>
                <a:solidFill>
                  <a:srgbClr val="1E293B"/>
                </a:solidFill>
              </a:rPr>
              <a:t>도와주는 </a:t>
            </a:r>
            <a:r>
              <a:rPr lang="en-US" sz="1600" b="1" dirty="0">
                <a:solidFill>
                  <a:srgbClr val="1E293B"/>
                </a:solidFill>
              </a:rPr>
              <a:t>방식입니다.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4526280" y="1224280"/>
            <a:ext cx="3200400" cy="3304540"/>
          </a:xfrm>
          <a:prstGeom prst="roundRect">
            <a:avLst>
              <a:gd name="adj" fmla="val 2286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2" name="Shape 10"/>
          <p:cNvSpPr/>
          <p:nvPr/>
        </p:nvSpPr>
        <p:spPr>
          <a:xfrm>
            <a:off x="4648708" y="1372108"/>
            <a:ext cx="1772412" cy="329184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3" name="Text 11"/>
          <p:cNvSpPr/>
          <p:nvPr/>
        </p:nvSpPr>
        <p:spPr>
          <a:xfrm>
            <a:off x="4685283" y="1426972"/>
            <a:ext cx="1680933" cy="1763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왜 편한가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4672584" y="1722120"/>
            <a:ext cx="2907792" cy="1960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입력 부담이 적고</a:t>
            </a:r>
            <a:r>
              <a:rPr lang="en-US" sz="1600" b="1">
                <a:solidFill>
                  <a:srgbClr val="1E293B"/>
                </a:solidFill>
              </a:rPr>
              <a:t>, </a:t>
            </a:r>
            <a:endParaRPr lang="en-US" sz="1600" b="1" dirty="0">
              <a:solidFill>
                <a:srgbClr val="1E293B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 err="1">
                <a:solidFill>
                  <a:srgbClr val="1E293B"/>
                </a:solidFill>
              </a:rPr>
              <a:t>모바일이나</a:t>
            </a:r>
            <a:r>
              <a:rPr lang="en-US" sz="1600" b="1" dirty="0">
                <a:solidFill>
                  <a:srgbClr val="1E293B"/>
                </a:solidFill>
              </a:rPr>
              <a:t> 간단한 </a:t>
            </a:r>
            <a:r>
              <a:rPr lang="en-US" sz="1600" b="1" err="1">
                <a:solidFill>
                  <a:srgbClr val="1E293B"/>
                </a:solidFill>
              </a:rPr>
              <a:t>경로로</a:t>
            </a:r>
            <a:r>
              <a:rPr lang="en-US" sz="1600" b="1">
                <a:solidFill>
                  <a:srgbClr val="1E293B"/>
                </a:solidFill>
              </a:rPr>
              <a:t> </a:t>
            </a:r>
            <a:endParaRPr lang="en-US" sz="1600" b="1" dirty="0">
              <a:solidFill>
                <a:srgbClr val="1E293B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 err="1">
                <a:solidFill>
                  <a:srgbClr val="1E293B"/>
                </a:solidFill>
              </a:rPr>
              <a:t>신고가</a:t>
            </a:r>
            <a:r>
              <a:rPr lang="en-US" sz="1600" b="1" dirty="0">
                <a:solidFill>
                  <a:srgbClr val="1E293B"/>
                </a:solidFill>
              </a:rPr>
              <a:t> 가능할 수 있습니다.</a:t>
            </a:r>
            <a:endParaRPr lang="en-US" sz="1600" b="1" dirty="0"/>
          </a:p>
        </p:txBody>
      </p:sp>
      <p:sp>
        <p:nvSpPr>
          <p:cNvPr id="15" name="Shape 13"/>
          <p:cNvSpPr/>
          <p:nvPr/>
        </p:nvSpPr>
        <p:spPr>
          <a:xfrm>
            <a:off x="8046720" y="1224280"/>
            <a:ext cx="2926080" cy="3304540"/>
          </a:xfrm>
          <a:prstGeom prst="roundRect">
            <a:avLst>
              <a:gd name="adj" fmla="val 2500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6" name="Shape 14"/>
          <p:cNvSpPr/>
          <p:nvPr/>
        </p:nvSpPr>
        <p:spPr>
          <a:xfrm>
            <a:off x="8169148" y="1372108"/>
            <a:ext cx="1772412" cy="329184"/>
          </a:xfrm>
          <a:prstGeom prst="roundRect">
            <a:avLst>
              <a:gd name="adj" fmla="val 21429"/>
            </a:avLst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7" name="Text 15"/>
          <p:cNvSpPr/>
          <p:nvPr/>
        </p:nvSpPr>
        <p:spPr>
          <a:xfrm>
            <a:off x="8205723" y="1426972"/>
            <a:ext cx="1680933" cy="1763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그래도 확인</a:t>
            </a:r>
            <a:endParaRPr lang="en-US" sz="1600" b="1" dirty="0"/>
          </a:p>
        </p:txBody>
      </p:sp>
      <p:sp>
        <p:nvSpPr>
          <p:cNvPr id="18" name="Text 16"/>
          <p:cNvSpPr/>
          <p:nvPr/>
        </p:nvSpPr>
        <p:spPr>
          <a:xfrm>
            <a:off x="8193024" y="1722120"/>
            <a:ext cx="2633472" cy="1960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누락된 경비, 빠진 수입, 인적공제</a:t>
            </a:r>
            <a:r>
              <a:rPr lang="en-US" sz="1600" b="1">
                <a:solidFill>
                  <a:srgbClr val="1E293B"/>
                </a:solidFill>
              </a:rPr>
              <a:t>, 실제 </a:t>
            </a:r>
            <a:r>
              <a:rPr lang="en-US" sz="1600" b="1" dirty="0">
                <a:solidFill>
                  <a:srgbClr val="1E293B"/>
                </a:solidFill>
              </a:rPr>
              <a:t>사실관계가 다를 </a:t>
            </a:r>
            <a:r>
              <a:rPr lang="en-US" sz="1600" b="1">
                <a:solidFill>
                  <a:srgbClr val="1E293B"/>
                </a:solidFill>
              </a:rPr>
              <a:t>수 있으므로 </a:t>
            </a:r>
            <a:r>
              <a:rPr lang="en-US" sz="1600" b="1" dirty="0">
                <a:solidFill>
                  <a:srgbClr val="1E293B"/>
                </a:solidFill>
              </a:rPr>
              <a:t>그대로 제출하기 </a:t>
            </a:r>
            <a:r>
              <a:rPr lang="en-US" sz="1600" b="1" dirty="0" err="1">
                <a:solidFill>
                  <a:srgbClr val="1E293B"/>
                </a:solidFill>
              </a:rPr>
              <a:t>전에</a:t>
            </a:r>
            <a:r>
              <a:rPr lang="en-US" sz="1600" b="1" dirty="0">
                <a:solidFill>
                  <a:srgbClr val="1E293B"/>
                </a:solidFill>
              </a:rPr>
              <a:t> </a:t>
            </a:r>
            <a:r>
              <a:rPr lang="en-US" sz="1600" b="1" dirty="0" err="1">
                <a:solidFill>
                  <a:srgbClr val="1E293B"/>
                </a:solidFill>
              </a:rPr>
              <a:t>검토가</a:t>
            </a:r>
            <a:r>
              <a:rPr lang="en-US" sz="1600" b="1" dirty="0">
                <a:solidFill>
                  <a:srgbClr val="1E293B"/>
                </a:solidFill>
              </a:rPr>
              <a:t> 필요합니다.</a:t>
            </a:r>
            <a:endParaRPr lang="en-US" sz="1600" b="1" dirty="0"/>
          </a:p>
        </p:txBody>
      </p:sp>
      <p:sp>
        <p:nvSpPr>
          <p:cNvPr id="19" name="Shape 17"/>
          <p:cNvSpPr/>
          <p:nvPr/>
        </p:nvSpPr>
        <p:spPr>
          <a:xfrm>
            <a:off x="914400" y="4923028"/>
            <a:ext cx="10012680" cy="1201420"/>
          </a:xfrm>
          <a:prstGeom prst="roundRect">
            <a:avLst>
              <a:gd name="adj" fmla="val 12903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0" name="Shape 18"/>
          <p:cNvSpPr/>
          <p:nvPr/>
        </p:nvSpPr>
        <p:spPr>
          <a:xfrm>
            <a:off x="1024128" y="5115560"/>
            <a:ext cx="1417320" cy="411480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21" name="Text 19"/>
          <p:cNvSpPr/>
          <p:nvPr/>
        </p:nvSpPr>
        <p:spPr>
          <a:xfrm>
            <a:off x="1060704" y="522427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 err="1">
                <a:solidFill>
                  <a:srgbClr val="FFFFFF"/>
                </a:solidFill>
              </a:rPr>
              <a:t>실무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r>
              <a:rPr lang="en-US" sz="1600" b="1" dirty="0" err="1">
                <a:solidFill>
                  <a:srgbClr val="FFFFFF"/>
                </a:solidFill>
              </a:rPr>
              <a:t>메시지</a:t>
            </a:r>
            <a:endParaRPr lang="en-US" sz="1600" b="1" dirty="0"/>
          </a:p>
        </p:txBody>
      </p:sp>
      <p:sp>
        <p:nvSpPr>
          <p:cNvPr id="22" name="Text 20"/>
          <p:cNvSpPr/>
          <p:nvPr/>
        </p:nvSpPr>
        <p:spPr>
          <a:xfrm>
            <a:off x="1060704" y="5602091"/>
            <a:ext cx="9720072" cy="44805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안내문은 “답안지”가 아니라 “</a:t>
            </a:r>
            <a:r>
              <a:rPr lang="en-US" sz="1600" b="1" dirty="0" err="1">
                <a:solidFill>
                  <a:srgbClr val="1E293B"/>
                </a:solidFill>
              </a:rPr>
              <a:t>초안”에</a:t>
            </a:r>
            <a:r>
              <a:rPr lang="en-US" sz="1600" b="1" dirty="0">
                <a:solidFill>
                  <a:srgbClr val="1E293B"/>
                </a:solidFill>
              </a:rPr>
              <a:t> </a:t>
            </a:r>
            <a:r>
              <a:rPr lang="ko-KR" altLang="en-US" sz="1600" b="1" dirty="0">
                <a:solidFill>
                  <a:srgbClr val="1E293B"/>
                </a:solidFill>
              </a:rPr>
              <a:t>가깝습니다</a:t>
            </a:r>
            <a:r>
              <a:rPr lang="en-US" altLang="ko-KR" sz="1600" b="1" dirty="0">
                <a:solidFill>
                  <a:srgbClr val="1E293B"/>
                </a:solidFill>
              </a:rPr>
              <a:t>.</a:t>
            </a:r>
            <a:endParaRPr lang="en-US" sz="16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26. 신고 전 체크리스트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제출 버튼 전에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마지막 점검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28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1005840" y="1148080"/>
            <a:ext cx="9875520" cy="502920"/>
          </a:xfrm>
          <a:prstGeom prst="roundRect">
            <a:avLst>
              <a:gd name="adj" fmla="val 14545"/>
            </a:avLst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2000" b="1"/>
          </a:p>
        </p:txBody>
      </p:sp>
      <p:sp>
        <p:nvSpPr>
          <p:cNvPr id="8" name="Shape 6"/>
          <p:cNvSpPr/>
          <p:nvPr/>
        </p:nvSpPr>
        <p:spPr>
          <a:xfrm>
            <a:off x="1234440" y="1257808"/>
            <a:ext cx="237744" cy="237744"/>
          </a:xfrm>
          <a:prstGeom prst="ellipse">
            <a:avLst/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2000" b="1"/>
          </a:p>
        </p:txBody>
      </p:sp>
      <p:sp>
        <p:nvSpPr>
          <p:cNvPr id="9" name="Text 7"/>
          <p:cNvSpPr/>
          <p:nvPr/>
        </p:nvSpPr>
        <p:spPr>
          <a:xfrm>
            <a:off x="1234440" y="1312672"/>
            <a:ext cx="237744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1</a:t>
            </a:r>
            <a:endParaRPr lang="en-US" sz="2000" b="1" dirty="0"/>
          </a:p>
        </p:txBody>
      </p:sp>
      <p:sp>
        <p:nvSpPr>
          <p:cNvPr id="10" name="Text 8"/>
          <p:cNvSpPr/>
          <p:nvPr/>
        </p:nvSpPr>
        <p:spPr>
          <a:xfrm>
            <a:off x="1600200" y="1319784"/>
            <a:ext cx="8915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</a:rPr>
              <a:t>소득처를 빠뜨리지 않았는가</a:t>
            </a:r>
            <a:endParaRPr lang="en-US" sz="2000" b="1" dirty="0"/>
          </a:p>
        </p:txBody>
      </p:sp>
      <p:sp>
        <p:nvSpPr>
          <p:cNvPr id="11" name="Shape 9"/>
          <p:cNvSpPr/>
          <p:nvPr/>
        </p:nvSpPr>
        <p:spPr>
          <a:xfrm>
            <a:off x="1005840" y="1975612"/>
            <a:ext cx="9875520" cy="502920"/>
          </a:xfrm>
          <a:prstGeom prst="roundRect">
            <a:avLst>
              <a:gd name="adj" fmla="val 14545"/>
            </a:avLst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2000" b="1"/>
          </a:p>
        </p:txBody>
      </p:sp>
      <p:sp>
        <p:nvSpPr>
          <p:cNvPr id="12" name="Shape 10"/>
          <p:cNvSpPr/>
          <p:nvPr/>
        </p:nvSpPr>
        <p:spPr>
          <a:xfrm>
            <a:off x="1234440" y="2085340"/>
            <a:ext cx="237744" cy="237744"/>
          </a:xfrm>
          <a:prstGeom prst="ellipse">
            <a:avLst/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2000" b="1"/>
          </a:p>
        </p:txBody>
      </p:sp>
      <p:sp>
        <p:nvSpPr>
          <p:cNvPr id="13" name="Text 11"/>
          <p:cNvSpPr/>
          <p:nvPr/>
        </p:nvSpPr>
        <p:spPr>
          <a:xfrm>
            <a:off x="1234440" y="2140204"/>
            <a:ext cx="237744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2</a:t>
            </a:r>
            <a:endParaRPr lang="en-US" sz="2000" b="1" dirty="0"/>
          </a:p>
        </p:txBody>
      </p:sp>
      <p:sp>
        <p:nvSpPr>
          <p:cNvPr id="14" name="Text 12"/>
          <p:cNvSpPr/>
          <p:nvPr/>
        </p:nvSpPr>
        <p:spPr>
          <a:xfrm>
            <a:off x="1600200" y="2134616"/>
            <a:ext cx="8915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</a:rPr>
              <a:t>원천징수된 세액을 확인했는가</a:t>
            </a:r>
            <a:endParaRPr lang="en-US" sz="2000" b="1" dirty="0"/>
          </a:p>
        </p:txBody>
      </p:sp>
      <p:sp>
        <p:nvSpPr>
          <p:cNvPr id="15" name="Shape 13"/>
          <p:cNvSpPr/>
          <p:nvPr/>
        </p:nvSpPr>
        <p:spPr>
          <a:xfrm>
            <a:off x="1005840" y="2828544"/>
            <a:ext cx="9875520" cy="502920"/>
          </a:xfrm>
          <a:prstGeom prst="roundRect">
            <a:avLst>
              <a:gd name="adj" fmla="val 14545"/>
            </a:avLst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2000" b="1"/>
          </a:p>
        </p:txBody>
      </p:sp>
      <p:sp>
        <p:nvSpPr>
          <p:cNvPr id="16" name="Shape 14"/>
          <p:cNvSpPr/>
          <p:nvPr/>
        </p:nvSpPr>
        <p:spPr>
          <a:xfrm>
            <a:off x="1234440" y="2938272"/>
            <a:ext cx="237744" cy="237744"/>
          </a:xfrm>
          <a:prstGeom prst="ellipse">
            <a:avLst/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2000" b="1"/>
          </a:p>
        </p:txBody>
      </p:sp>
      <p:sp>
        <p:nvSpPr>
          <p:cNvPr id="17" name="Text 15"/>
          <p:cNvSpPr/>
          <p:nvPr/>
        </p:nvSpPr>
        <p:spPr>
          <a:xfrm>
            <a:off x="1234440" y="2993136"/>
            <a:ext cx="237744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3</a:t>
            </a:r>
            <a:endParaRPr lang="en-US" sz="2000" b="1" dirty="0"/>
          </a:p>
        </p:txBody>
      </p:sp>
      <p:sp>
        <p:nvSpPr>
          <p:cNvPr id="18" name="Text 16"/>
          <p:cNvSpPr/>
          <p:nvPr/>
        </p:nvSpPr>
        <p:spPr>
          <a:xfrm>
            <a:off x="1600200" y="3000248"/>
            <a:ext cx="8915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</a:rPr>
              <a:t>사업관련 경비 증빙을 챙겼는가</a:t>
            </a:r>
            <a:endParaRPr lang="en-US" sz="2000" b="1" dirty="0"/>
          </a:p>
        </p:txBody>
      </p:sp>
      <p:sp>
        <p:nvSpPr>
          <p:cNvPr id="19" name="Shape 17"/>
          <p:cNvSpPr/>
          <p:nvPr/>
        </p:nvSpPr>
        <p:spPr>
          <a:xfrm>
            <a:off x="1005840" y="3668776"/>
            <a:ext cx="9875520" cy="502920"/>
          </a:xfrm>
          <a:prstGeom prst="roundRect">
            <a:avLst>
              <a:gd name="adj" fmla="val 14545"/>
            </a:avLst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2000" b="1"/>
          </a:p>
        </p:txBody>
      </p:sp>
      <p:sp>
        <p:nvSpPr>
          <p:cNvPr id="20" name="Shape 18"/>
          <p:cNvSpPr/>
          <p:nvPr/>
        </p:nvSpPr>
        <p:spPr>
          <a:xfrm>
            <a:off x="1234440" y="3778504"/>
            <a:ext cx="237744" cy="237744"/>
          </a:xfrm>
          <a:prstGeom prst="ellipse">
            <a:avLst/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2000" b="1"/>
          </a:p>
        </p:txBody>
      </p:sp>
      <p:sp>
        <p:nvSpPr>
          <p:cNvPr id="21" name="Text 19"/>
          <p:cNvSpPr/>
          <p:nvPr/>
        </p:nvSpPr>
        <p:spPr>
          <a:xfrm>
            <a:off x="1234440" y="3833368"/>
            <a:ext cx="237744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4</a:t>
            </a:r>
            <a:endParaRPr lang="en-US" sz="2000" b="1" dirty="0"/>
          </a:p>
        </p:txBody>
      </p:sp>
      <p:sp>
        <p:nvSpPr>
          <p:cNvPr id="22" name="Text 20"/>
          <p:cNvSpPr/>
          <p:nvPr/>
        </p:nvSpPr>
        <p:spPr>
          <a:xfrm>
            <a:off x="1600200" y="3827780"/>
            <a:ext cx="8915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</a:rPr>
              <a:t>인적공제 등 공제대상을 점검했는가</a:t>
            </a:r>
            <a:endParaRPr lang="en-US" sz="2000" b="1" dirty="0"/>
          </a:p>
        </p:txBody>
      </p:sp>
      <p:sp>
        <p:nvSpPr>
          <p:cNvPr id="23" name="Shape 21"/>
          <p:cNvSpPr/>
          <p:nvPr/>
        </p:nvSpPr>
        <p:spPr>
          <a:xfrm>
            <a:off x="1005840" y="4509008"/>
            <a:ext cx="9875520" cy="502920"/>
          </a:xfrm>
          <a:prstGeom prst="roundRect">
            <a:avLst>
              <a:gd name="adj" fmla="val 14545"/>
            </a:avLst>
          </a:prstGeom>
          <a:solidFill>
            <a:srgbClr val="F5F8FC"/>
          </a:solidFill>
          <a:ln w="12700">
            <a:solidFill>
              <a:srgbClr val="D9E2E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2000" b="1"/>
          </a:p>
        </p:txBody>
      </p:sp>
      <p:sp>
        <p:nvSpPr>
          <p:cNvPr id="24" name="Shape 22"/>
          <p:cNvSpPr/>
          <p:nvPr/>
        </p:nvSpPr>
        <p:spPr>
          <a:xfrm>
            <a:off x="1234440" y="4618736"/>
            <a:ext cx="237744" cy="237744"/>
          </a:xfrm>
          <a:prstGeom prst="ellipse">
            <a:avLst/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2000" b="1"/>
          </a:p>
        </p:txBody>
      </p:sp>
      <p:sp>
        <p:nvSpPr>
          <p:cNvPr id="25" name="Text 23"/>
          <p:cNvSpPr/>
          <p:nvPr/>
        </p:nvSpPr>
        <p:spPr>
          <a:xfrm>
            <a:off x="1234440" y="4673600"/>
            <a:ext cx="237744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5</a:t>
            </a:r>
            <a:endParaRPr lang="en-US" sz="2000" b="1" dirty="0"/>
          </a:p>
        </p:txBody>
      </p:sp>
      <p:sp>
        <p:nvSpPr>
          <p:cNvPr id="26" name="Text 24"/>
          <p:cNvSpPr/>
          <p:nvPr/>
        </p:nvSpPr>
        <p:spPr>
          <a:xfrm>
            <a:off x="1600200" y="4668012"/>
            <a:ext cx="8915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</a:rPr>
              <a:t>홈택스 안내문과 실제 사실이 일치하는가</a:t>
            </a:r>
            <a:endParaRPr lang="en-US" sz="2000" b="1" dirty="0"/>
          </a:p>
        </p:txBody>
      </p:sp>
      <p:sp>
        <p:nvSpPr>
          <p:cNvPr id="27" name="Shape 25"/>
          <p:cNvSpPr/>
          <p:nvPr/>
        </p:nvSpPr>
        <p:spPr>
          <a:xfrm>
            <a:off x="1005840" y="5349240"/>
            <a:ext cx="9875520" cy="502920"/>
          </a:xfrm>
          <a:prstGeom prst="roundRect">
            <a:avLst>
              <a:gd name="adj" fmla="val 14545"/>
            </a:avLst>
          </a:prstGeom>
          <a:solidFill>
            <a:srgbClr val="FAFBFD"/>
          </a:solidFill>
          <a:ln w="12700">
            <a:solidFill>
              <a:srgbClr val="D9E2E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2000" b="1"/>
          </a:p>
        </p:txBody>
      </p:sp>
      <p:sp>
        <p:nvSpPr>
          <p:cNvPr id="28" name="Shape 26"/>
          <p:cNvSpPr/>
          <p:nvPr/>
        </p:nvSpPr>
        <p:spPr>
          <a:xfrm>
            <a:off x="1234440" y="5458968"/>
            <a:ext cx="237744" cy="237744"/>
          </a:xfrm>
          <a:prstGeom prst="ellipse">
            <a:avLst/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2000" b="1"/>
          </a:p>
        </p:txBody>
      </p:sp>
      <p:sp>
        <p:nvSpPr>
          <p:cNvPr id="29" name="Text 27"/>
          <p:cNvSpPr/>
          <p:nvPr/>
        </p:nvSpPr>
        <p:spPr>
          <a:xfrm>
            <a:off x="1234440" y="5513832"/>
            <a:ext cx="237744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6</a:t>
            </a:r>
            <a:endParaRPr lang="en-US" sz="2000" b="1" dirty="0"/>
          </a:p>
        </p:txBody>
      </p:sp>
      <p:sp>
        <p:nvSpPr>
          <p:cNvPr id="30" name="Text 28"/>
          <p:cNvSpPr/>
          <p:nvPr/>
        </p:nvSpPr>
        <p:spPr>
          <a:xfrm>
            <a:off x="1600200" y="5508244"/>
            <a:ext cx="8915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293B"/>
                </a:solidFill>
              </a:rPr>
              <a:t>개인지방소득세까지 생각했는가</a:t>
            </a:r>
            <a:endParaRPr lang="en-US" sz="20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764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27. 확인문제 1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>
                <a:solidFill>
                  <a:srgbClr val="D8E6F7"/>
                </a:solidFill>
                <a:latin typeface="+mn-ea"/>
              </a:rPr>
              <a:t>실습형 확인문제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26720" y="1004824"/>
            <a:ext cx="11338560" cy="5040376"/>
          </a:xfrm>
          <a:prstGeom prst="roundRect">
            <a:avLst>
              <a:gd name="adj" fmla="val 1345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640080" y="1228852"/>
            <a:ext cx="1074420" cy="482092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2000"/>
          </a:p>
        </p:txBody>
      </p:sp>
      <p:sp>
        <p:nvSpPr>
          <p:cNvPr id="9" name="Text 7"/>
          <p:cNvSpPr/>
          <p:nvPr/>
        </p:nvSpPr>
        <p:spPr>
          <a:xfrm>
            <a:off x="727456" y="1410716"/>
            <a:ext cx="84124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문제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658368" y="1744980"/>
            <a:ext cx="10698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</a:rPr>
              <a:t>회사 급여 외에 외부강의료를 받았고 3.3%가 원천징수됐다. 가장 적절한 설명은?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822960" y="2806700"/>
            <a:ext cx="5224780" cy="530352"/>
          </a:xfrm>
          <a:prstGeom prst="roundRect">
            <a:avLst>
              <a:gd name="adj" fmla="val 13793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b="1"/>
          </a:p>
        </p:txBody>
      </p:sp>
      <p:sp>
        <p:nvSpPr>
          <p:cNvPr id="12" name="Text 10"/>
          <p:cNvSpPr/>
          <p:nvPr/>
        </p:nvSpPr>
        <p:spPr>
          <a:xfrm>
            <a:off x="987552" y="2953004"/>
            <a:ext cx="484131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1E293B"/>
                </a:solidFill>
              </a:rPr>
              <a:t>1. 무조건 신고가 끝난 것이다</a:t>
            </a:r>
            <a:endParaRPr lang="en-US" b="1" dirty="0"/>
          </a:p>
        </p:txBody>
      </p:sp>
      <p:sp>
        <p:nvSpPr>
          <p:cNvPr id="13" name="Shape 11"/>
          <p:cNvSpPr/>
          <p:nvPr/>
        </p:nvSpPr>
        <p:spPr>
          <a:xfrm>
            <a:off x="822960" y="3519932"/>
            <a:ext cx="5224780" cy="530352"/>
          </a:xfrm>
          <a:prstGeom prst="roundRect">
            <a:avLst>
              <a:gd name="adj" fmla="val 13793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b="1"/>
          </a:p>
        </p:txBody>
      </p:sp>
      <p:sp>
        <p:nvSpPr>
          <p:cNvPr id="14" name="Text 12"/>
          <p:cNvSpPr/>
          <p:nvPr/>
        </p:nvSpPr>
        <p:spPr>
          <a:xfrm>
            <a:off x="987552" y="3666236"/>
            <a:ext cx="484131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1E293B"/>
                </a:solidFill>
              </a:rPr>
              <a:t>2. 보통 종합소득세 신고를 다시 검토해야 한다</a:t>
            </a:r>
            <a:endParaRPr lang="en-US" b="1" dirty="0"/>
          </a:p>
        </p:txBody>
      </p:sp>
      <p:sp>
        <p:nvSpPr>
          <p:cNvPr id="15" name="Shape 13"/>
          <p:cNvSpPr/>
          <p:nvPr/>
        </p:nvSpPr>
        <p:spPr>
          <a:xfrm>
            <a:off x="822960" y="4233164"/>
            <a:ext cx="5224780" cy="530352"/>
          </a:xfrm>
          <a:prstGeom prst="roundRect">
            <a:avLst>
              <a:gd name="adj" fmla="val 13793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b="1"/>
          </a:p>
        </p:txBody>
      </p:sp>
      <p:sp>
        <p:nvSpPr>
          <p:cNvPr id="16" name="Text 14"/>
          <p:cNvSpPr/>
          <p:nvPr/>
        </p:nvSpPr>
        <p:spPr>
          <a:xfrm>
            <a:off x="987552" y="4379468"/>
            <a:ext cx="484131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1E293B"/>
                </a:solidFill>
              </a:rPr>
              <a:t>3. 회사에서 연말정산 했으니 항상 끝이다</a:t>
            </a:r>
            <a:endParaRPr lang="en-US" b="1" dirty="0"/>
          </a:p>
        </p:txBody>
      </p:sp>
      <p:sp>
        <p:nvSpPr>
          <p:cNvPr id="17" name="Shape 15"/>
          <p:cNvSpPr/>
          <p:nvPr/>
        </p:nvSpPr>
        <p:spPr>
          <a:xfrm>
            <a:off x="822960" y="4946396"/>
            <a:ext cx="5224780" cy="530352"/>
          </a:xfrm>
          <a:prstGeom prst="roundRect">
            <a:avLst>
              <a:gd name="adj" fmla="val 13793"/>
            </a:avLst>
          </a:prstGeom>
          <a:solidFill>
            <a:srgbClr val="F3EEFF"/>
          </a:solidFill>
          <a:ln w="12700">
            <a:solidFill>
              <a:srgbClr val="8A63D2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b="1"/>
          </a:p>
        </p:txBody>
      </p:sp>
      <p:sp>
        <p:nvSpPr>
          <p:cNvPr id="18" name="Text 16"/>
          <p:cNvSpPr/>
          <p:nvPr/>
        </p:nvSpPr>
        <p:spPr>
          <a:xfrm>
            <a:off x="987552" y="5092700"/>
            <a:ext cx="484131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1E293B"/>
                </a:solidFill>
              </a:rPr>
              <a:t>4. 소액이면 무조건 신고대상이 아니다</a:t>
            </a:r>
            <a:endParaRPr lang="en-US" b="1" dirty="0"/>
          </a:p>
        </p:txBody>
      </p:sp>
      <p:sp>
        <p:nvSpPr>
          <p:cNvPr id="19" name="Shape 17"/>
          <p:cNvSpPr/>
          <p:nvPr/>
        </p:nvSpPr>
        <p:spPr>
          <a:xfrm>
            <a:off x="6253480" y="2806700"/>
            <a:ext cx="5290820" cy="2651760"/>
          </a:xfrm>
          <a:prstGeom prst="roundRect">
            <a:avLst>
              <a:gd name="adj" fmla="val 2759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b="1"/>
          </a:p>
        </p:txBody>
      </p:sp>
      <p:sp>
        <p:nvSpPr>
          <p:cNvPr id="20" name="Shape 18"/>
          <p:cNvSpPr/>
          <p:nvPr/>
        </p:nvSpPr>
        <p:spPr>
          <a:xfrm>
            <a:off x="6363207" y="2916428"/>
            <a:ext cx="1547315" cy="432000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b="1"/>
          </a:p>
        </p:txBody>
      </p:sp>
      <p:sp>
        <p:nvSpPr>
          <p:cNvPr id="21" name="Text 19"/>
          <p:cNvSpPr/>
          <p:nvPr/>
        </p:nvSpPr>
        <p:spPr>
          <a:xfrm>
            <a:off x="6399784" y="3009392"/>
            <a:ext cx="1467454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solidFill>
                  <a:srgbClr val="FFFFFF"/>
                </a:solidFill>
              </a:rPr>
              <a:t>정답</a:t>
            </a:r>
            <a:endParaRPr lang="en-US" b="1" dirty="0"/>
          </a:p>
        </p:txBody>
      </p:sp>
      <p:sp>
        <p:nvSpPr>
          <p:cNvPr id="22" name="Text 20"/>
          <p:cNvSpPr/>
          <p:nvPr/>
        </p:nvSpPr>
        <p:spPr>
          <a:xfrm>
            <a:off x="6399784" y="3245612"/>
            <a:ext cx="4971374" cy="21214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1E293B"/>
                </a:solidFill>
              </a:rPr>
              <a:t>2번</a:t>
            </a:r>
            <a:endParaRPr lang="en-US" b="1" dirty="0"/>
          </a:p>
          <a:p>
            <a:pPr marL="0" indent="0">
              <a:lnSpc>
                <a:spcPct val="150000"/>
              </a:lnSpc>
              <a:buNone/>
            </a:pPr>
            <a:endParaRPr lang="en-US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1E293B"/>
                </a:solidFill>
              </a:rPr>
              <a:t>원천징수는 대개 선납 개념이므로, 다른 소득과 합산해 최종세액을 다시 계산할 수 있습니다.</a:t>
            </a:r>
            <a:endParaRPr lang="en-US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28.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확인문제 2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>
                <a:solidFill>
                  <a:srgbClr val="D8E6F7"/>
                </a:solidFill>
                <a:latin typeface="+mn-ea"/>
              </a:rPr>
              <a:t>실습형 확인문제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49580" y="933196"/>
            <a:ext cx="11338560" cy="5213604"/>
          </a:xfrm>
          <a:prstGeom prst="roundRect">
            <a:avLst>
              <a:gd name="adj" fmla="val 1345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640080" y="1089152"/>
            <a:ext cx="1049020" cy="411480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714756" y="1232916"/>
            <a:ext cx="84124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문제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658368" y="1554480"/>
            <a:ext cx="10698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</a:rPr>
              <a:t>프리랜서 사업소득 신고에서 가장 중요한 것은?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822960" y="2679700"/>
            <a:ext cx="4983480" cy="530352"/>
          </a:xfrm>
          <a:prstGeom prst="roundRect">
            <a:avLst>
              <a:gd name="adj" fmla="val 13793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b="1"/>
          </a:p>
        </p:txBody>
      </p:sp>
      <p:sp>
        <p:nvSpPr>
          <p:cNvPr id="12" name="Text 10"/>
          <p:cNvSpPr/>
          <p:nvPr/>
        </p:nvSpPr>
        <p:spPr>
          <a:xfrm>
            <a:off x="987552" y="2826004"/>
            <a:ext cx="4617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1E293B"/>
                </a:solidFill>
              </a:rPr>
              <a:t>1. 현금매출은 빼는 것</a:t>
            </a:r>
            <a:endParaRPr lang="en-US" b="1" dirty="0"/>
          </a:p>
        </p:txBody>
      </p:sp>
      <p:sp>
        <p:nvSpPr>
          <p:cNvPr id="13" name="Shape 11"/>
          <p:cNvSpPr/>
          <p:nvPr/>
        </p:nvSpPr>
        <p:spPr>
          <a:xfrm>
            <a:off x="822960" y="3443732"/>
            <a:ext cx="4983480" cy="530352"/>
          </a:xfrm>
          <a:prstGeom prst="roundRect">
            <a:avLst>
              <a:gd name="adj" fmla="val 13793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b="1"/>
          </a:p>
        </p:txBody>
      </p:sp>
      <p:sp>
        <p:nvSpPr>
          <p:cNvPr id="14" name="Text 12"/>
          <p:cNvSpPr/>
          <p:nvPr/>
        </p:nvSpPr>
        <p:spPr>
          <a:xfrm>
            <a:off x="987552" y="3590036"/>
            <a:ext cx="4617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1E293B"/>
                </a:solidFill>
              </a:rPr>
              <a:t>2. 수입과 경비를 증빙과 함께 정리하는 것</a:t>
            </a:r>
            <a:endParaRPr lang="en-US" b="1" dirty="0"/>
          </a:p>
        </p:txBody>
      </p:sp>
      <p:sp>
        <p:nvSpPr>
          <p:cNvPr id="15" name="Shape 13"/>
          <p:cNvSpPr/>
          <p:nvPr/>
        </p:nvSpPr>
        <p:spPr>
          <a:xfrm>
            <a:off x="822960" y="4207764"/>
            <a:ext cx="4983480" cy="530352"/>
          </a:xfrm>
          <a:prstGeom prst="roundRect">
            <a:avLst>
              <a:gd name="adj" fmla="val 13793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b="1"/>
          </a:p>
        </p:txBody>
      </p:sp>
      <p:sp>
        <p:nvSpPr>
          <p:cNvPr id="16" name="Text 14"/>
          <p:cNvSpPr/>
          <p:nvPr/>
        </p:nvSpPr>
        <p:spPr>
          <a:xfrm>
            <a:off x="987552" y="4354068"/>
            <a:ext cx="4617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1E293B"/>
                </a:solidFill>
              </a:rPr>
              <a:t>3. 원천징수만 확인하는 것</a:t>
            </a:r>
            <a:endParaRPr lang="en-US" b="1" dirty="0"/>
          </a:p>
        </p:txBody>
      </p:sp>
      <p:sp>
        <p:nvSpPr>
          <p:cNvPr id="17" name="Shape 15"/>
          <p:cNvSpPr/>
          <p:nvPr/>
        </p:nvSpPr>
        <p:spPr>
          <a:xfrm>
            <a:off x="822960" y="4971796"/>
            <a:ext cx="4983480" cy="530352"/>
          </a:xfrm>
          <a:prstGeom prst="roundRect">
            <a:avLst>
              <a:gd name="adj" fmla="val 13793"/>
            </a:avLst>
          </a:prstGeom>
          <a:solidFill>
            <a:srgbClr val="F3EEFF"/>
          </a:solidFill>
          <a:ln w="12700">
            <a:solidFill>
              <a:srgbClr val="8A63D2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b="1"/>
          </a:p>
        </p:txBody>
      </p:sp>
      <p:sp>
        <p:nvSpPr>
          <p:cNvPr id="18" name="Text 16"/>
          <p:cNvSpPr/>
          <p:nvPr/>
        </p:nvSpPr>
        <p:spPr>
          <a:xfrm>
            <a:off x="987552" y="5118100"/>
            <a:ext cx="4617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1E293B"/>
                </a:solidFill>
              </a:rPr>
              <a:t>4. 카드 사용액을 전부 경비로 넣는 것</a:t>
            </a:r>
            <a:endParaRPr lang="en-US" b="1" dirty="0"/>
          </a:p>
        </p:txBody>
      </p:sp>
      <p:sp>
        <p:nvSpPr>
          <p:cNvPr id="19" name="Shape 17"/>
          <p:cNvSpPr/>
          <p:nvPr/>
        </p:nvSpPr>
        <p:spPr>
          <a:xfrm>
            <a:off x="6126480" y="2679700"/>
            <a:ext cx="5519420" cy="2822448"/>
          </a:xfrm>
          <a:prstGeom prst="roundRect">
            <a:avLst>
              <a:gd name="adj" fmla="val 2759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b="1"/>
          </a:p>
        </p:txBody>
      </p:sp>
      <p:sp>
        <p:nvSpPr>
          <p:cNvPr id="20" name="Shape 18"/>
          <p:cNvSpPr/>
          <p:nvPr/>
        </p:nvSpPr>
        <p:spPr>
          <a:xfrm>
            <a:off x="6236208" y="2789428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b="1"/>
          </a:p>
        </p:txBody>
      </p:sp>
      <p:sp>
        <p:nvSpPr>
          <p:cNvPr id="21" name="Text 19"/>
          <p:cNvSpPr/>
          <p:nvPr/>
        </p:nvSpPr>
        <p:spPr>
          <a:xfrm>
            <a:off x="6285484" y="292049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solidFill>
                  <a:srgbClr val="FFFFFF"/>
                </a:solidFill>
              </a:rPr>
              <a:t>정답</a:t>
            </a:r>
            <a:endParaRPr lang="en-US" b="1" dirty="0"/>
          </a:p>
        </p:txBody>
      </p:sp>
      <p:sp>
        <p:nvSpPr>
          <p:cNvPr id="22" name="Text 20"/>
          <p:cNvSpPr/>
          <p:nvPr/>
        </p:nvSpPr>
        <p:spPr>
          <a:xfrm>
            <a:off x="6272784" y="3118612"/>
            <a:ext cx="5373116" cy="21214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>
                <a:solidFill>
                  <a:srgbClr val="1E293B"/>
                </a:solidFill>
              </a:rPr>
              <a:t>  2</a:t>
            </a:r>
            <a:r>
              <a:rPr lang="en-US" b="1" dirty="0">
                <a:solidFill>
                  <a:srgbClr val="1E293B"/>
                </a:solidFill>
              </a:rPr>
              <a:t>번</a:t>
            </a:r>
            <a:endParaRPr lang="en-US" b="1" dirty="0"/>
          </a:p>
          <a:p>
            <a:pPr marL="0" indent="0">
              <a:lnSpc>
                <a:spcPct val="150000"/>
              </a:lnSpc>
              <a:buNone/>
            </a:pPr>
            <a:endParaRPr lang="en-US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1E293B"/>
                </a:solidFill>
              </a:rPr>
              <a:t>사업소득은 총수입금액과 필요경비가 핵심이며,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err="1">
                <a:solidFill>
                  <a:srgbClr val="1E293B"/>
                </a:solidFill>
              </a:rPr>
              <a:t>실제</a:t>
            </a:r>
            <a:r>
              <a:rPr lang="en-US" b="1" dirty="0">
                <a:solidFill>
                  <a:srgbClr val="1E293B"/>
                </a:solidFill>
              </a:rPr>
              <a:t> 신고에서는 증빙과 장부 여부가 </a:t>
            </a:r>
            <a:r>
              <a:rPr lang="en-US" b="1">
                <a:solidFill>
                  <a:srgbClr val="1E293B"/>
                </a:solidFill>
              </a:rPr>
              <a:t>매우 중요합니다</a:t>
            </a:r>
            <a:endParaRPr lang="en-US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19782-397E-F77F-BEC6-ECCD867DF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5A6E4EAA-4F67-428B-C2BB-718173BE7400}"/>
              </a:ext>
            </a:extLst>
          </p:cNvPr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29. </a:t>
            </a:r>
            <a:r>
              <a:rPr lang="ko-KR" altLang="en-US" sz="2600" b="1" dirty="0">
                <a:solidFill>
                  <a:srgbClr val="FFFFFF"/>
                </a:solidFill>
                <a:latin typeface="+mj-ea"/>
                <a:ea typeface="+mj-ea"/>
              </a:rPr>
              <a:t>소득세 절세 전략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DA54B396-0C74-B880-90A3-DD532173AFB0}"/>
              </a:ext>
            </a:extLst>
          </p:cNvPr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>
                <a:solidFill>
                  <a:srgbClr val="D8E6F7"/>
                </a:solidFill>
                <a:latin typeface="+mn-ea"/>
              </a:rPr>
              <a:t>강의 마무리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5D7D861F-C673-412D-9804-57A17DBAAF2B}"/>
              </a:ext>
            </a:extLst>
          </p:cNvPr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31</a:t>
            </a:r>
            <a:endParaRPr lang="en-US" sz="8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807462DD-D9A7-2CD5-3F99-14E99033EE16}"/>
              </a:ext>
            </a:extLst>
          </p:cNvPr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096A32CD-CF45-F435-6993-95B8EA4154C3}"/>
              </a:ext>
            </a:extLst>
          </p:cNvPr>
          <p:cNvSpPr/>
          <p:nvPr/>
        </p:nvSpPr>
        <p:spPr>
          <a:xfrm>
            <a:off x="518160" y="1263904"/>
            <a:ext cx="11155680" cy="4846320"/>
          </a:xfrm>
          <a:prstGeom prst="roundRect">
            <a:avLst>
              <a:gd name="adj" fmla="val 1356"/>
            </a:avLst>
          </a:prstGeom>
          <a:solidFill>
            <a:srgbClr val="F3F7FB"/>
          </a:solidFill>
          <a:ln w="12700">
            <a:solidFill>
              <a:srgbClr val="D9E5F0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112ED63D-A78E-1EDD-7898-6160E234F8EE}"/>
              </a:ext>
            </a:extLst>
          </p:cNvPr>
          <p:cNvSpPr/>
          <p:nvPr/>
        </p:nvSpPr>
        <p:spPr>
          <a:xfrm>
            <a:off x="868680" y="1532128"/>
            <a:ext cx="310896" cy="310896"/>
          </a:xfrm>
          <a:prstGeom prst="ellipse">
            <a:avLst/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C6DAEBF9-BCEF-EAB7-1CC4-05A5DC45E3E7}"/>
              </a:ext>
            </a:extLst>
          </p:cNvPr>
          <p:cNvSpPr/>
          <p:nvPr/>
        </p:nvSpPr>
        <p:spPr>
          <a:xfrm>
            <a:off x="868680" y="1614424"/>
            <a:ext cx="310896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1</a:t>
            </a:r>
            <a:endParaRPr lang="en-US" dirty="0"/>
          </a:p>
        </p:txBody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EEF782B0-ACCF-86AF-99F4-641F2B2B28D2}"/>
              </a:ext>
            </a:extLst>
          </p:cNvPr>
          <p:cNvSpPr/>
          <p:nvPr/>
        </p:nvSpPr>
        <p:spPr>
          <a:xfrm>
            <a:off x="868680" y="2309368"/>
            <a:ext cx="310896" cy="310896"/>
          </a:xfrm>
          <a:prstGeom prst="ellipse">
            <a:avLst/>
          </a:prstGeom>
          <a:solidFill>
            <a:srgbClr val="8A63D2"/>
          </a:solidFill>
          <a:ln w="12700">
            <a:solidFill>
              <a:srgbClr val="8A63D2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24F0A823-01C6-D26C-DF55-1766C7D2D7C9}"/>
              </a:ext>
            </a:extLst>
          </p:cNvPr>
          <p:cNvSpPr/>
          <p:nvPr/>
        </p:nvSpPr>
        <p:spPr>
          <a:xfrm>
            <a:off x="868680" y="2391664"/>
            <a:ext cx="310896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2</a:t>
            </a:r>
            <a:endParaRPr lang="en-US" dirty="0"/>
          </a:p>
        </p:txBody>
      </p:sp>
      <p:sp>
        <p:nvSpPr>
          <p:cNvPr id="14" name="Shape 12">
            <a:extLst>
              <a:ext uri="{FF2B5EF4-FFF2-40B4-BE49-F238E27FC236}">
                <a16:creationId xmlns:a16="http://schemas.microsoft.com/office/drawing/2014/main" id="{C120499B-4F24-6CC1-93AC-8F7419C4FFD4}"/>
              </a:ext>
            </a:extLst>
          </p:cNvPr>
          <p:cNvSpPr/>
          <p:nvPr/>
        </p:nvSpPr>
        <p:spPr>
          <a:xfrm>
            <a:off x="868680" y="3086608"/>
            <a:ext cx="310896" cy="310896"/>
          </a:xfrm>
          <a:prstGeom prst="ellipse">
            <a:avLst/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A9EBC7C5-9E9C-A62E-C17E-47B1A6B7E514}"/>
              </a:ext>
            </a:extLst>
          </p:cNvPr>
          <p:cNvSpPr/>
          <p:nvPr/>
        </p:nvSpPr>
        <p:spPr>
          <a:xfrm>
            <a:off x="868680" y="3168904"/>
            <a:ext cx="310896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3</a:t>
            </a:r>
            <a:endParaRPr lang="en-US" dirty="0"/>
          </a:p>
        </p:txBody>
      </p:sp>
      <p:sp>
        <p:nvSpPr>
          <p:cNvPr id="17" name="Shape 15">
            <a:extLst>
              <a:ext uri="{FF2B5EF4-FFF2-40B4-BE49-F238E27FC236}">
                <a16:creationId xmlns:a16="http://schemas.microsoft.com/office/drawing/2014/main" id="{8BCB08B1-C1C0-02B0-7706-E5C8051DB173}"/>
              </a:ext>
            </a:extLst>
          </p:cNvPr>
          <p:cNvSpPr/>
          <p:nvPr/>
        </p:nvSpPr>
        <p:spPr>
          <a:xfrm>
            <a:off x="868680" y="4221656"/>
            <a:ext cx="310896" cy="310896"/>
          </a:xfrm>
          <a:prstGeom prst="ellipse">
            <a:avLst/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0A0C6214-1579-A4A0-89E7-0CAF7E7DFB77}"/>
              </a:ext>
            </a:extLst>
          </p:cNvPr>
          <p:cNvSpPr/>
          <p:nvPr/>
        </p:nvSpPr>
        <p:spPr>
          <a:xfrm>
            <a:off x="868680" y="4303952"/>
            <a:ext cx="310896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4</a:t>
            </a:r>
            <a:endParaRPr lang="en-US" dirty="0"/>
          </a:p>
        </p:txBody>
      </p:sp>
      <p:sp>
        <p:nvSpPr>
          <p:cNvPr id="20" name="Shape 18">
            <a:extLst>
              <a:ext uri="{FF2B5EF4-FFF2-40B4-BE49-F238E27FC236}">
                <a16:creationId xmlns:a16="http://schemas.microsoft.com/office/drawing/2014/main" id="{5EB47B78-2DD3-EB59-F507-D13ED2B1375A}"/>
              </a:ext>
            </a:extLst>
          </p:cNvPr>
          <p:cNvSpPr/>
          <p:nvPr/>
        </p:nvSpPr>
        <p:spPr>
          <a:xfrm>
            <a:off x="868680" y="4998896"/>
            <a:ext cx="310896" cy="310896"/>
          </a:xfrm>
          <a:prstGeom prst="ellipse">
            <a:avLst/>
          </a:prstGeom>
          <a:solidFill>
            <a:srgbClr val="D95C5C"/>
          </a:solidFill>
          <a:ln w="12700">
            <a:solidFill>
              <a:srgbClr val="D95C5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B5D90BE6-713E-F878-56C3-3E8B5BC0DA39}"/>
              </a:ext>
            </a:extLst>
          </p:cNvPr>
          <p:cNvSpPr/>
          <p:nvPr/>
        </p:nvSpPr>
        <p:spPr>
          <a:xfrm>
            <a:off x="868680" y="5081192"/>
            <a:ext cx="310896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5</a:t>
            </a:r>
            <a:endParaRPr lang="en-US" dirty="0"/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97F601F6-0AF1-5E99-82E5-427E3A3E6F75}"/>
              </a:ext>
            </a:extLst>
          </p:cNvPr>
          <p:cNvSpPr/>
          <p:nvPr/>
        </p:nvSpPr>
        <p:spPr>
          <a:xfrm>
            <a:off x="8777224" y="1715008"/>
            <a:ext cx="1987296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마지막 멘트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01E898-40D6-3C0E-CB81-D7D346DE2C3F}"/>
              </a:ext>
            </a:extLst>
          </p:cNvPr>
          <p:cNvSpPr txBox="1"/>
          <p:nvPr/>
        </p:nvSpPr>
        <p:spPr>
          <a:xfrm>
            <a:off x="1292904" y="1437614"/>
            <a:ext cx="9005792" cy="43454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lvl="0" indent="0" algn="l" defTabSz="1028836" rtl="0" eaLnBrk="1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 Light"/>
              </a:rPr>
              <a:t>소규모 사업자는 기장을 통하여 </a:t>
            </a:r>
            <a:r>
              <a:rPr kumimoji="0" lang="ko-KR" altLang="en-US" sz="2000" b="1" i="0" baseline="0" dirty="0" err="1">
                <a:solidFill>
                  <a:srgbClr val="000000">
                    <a:alpha val="100000"/>
                  </a:srgbClr>
                </a:solidFill>
                <a:latin typeface="Calibri Light"/>
              </a:rPr>
              <a:t>비용누락없이</a:t>
            </a: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 Light"/>
              </a:rPr>
              <a:t> </a:t>
            </a:r>
            <a:r>
              <a:rPr kumimoji="0" lang="ko-KR" altLang="en-US" sz="2000" b="1" i="0" baseline="0" dirty="0">
                <a:solidFill>
                  <a:srgbClr val="FF0000"/>
                </a:solidFill>
                <a:latin typeface="Calibri Light"/>
              </a:rPr>
              <a:t>기장세액공제</a:t>
            </a: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 Light"/>
              </a:rPr>
              <a:t>를 활용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46F6C9E-840C-4563-29C0-2F2AD126B165}"/>
              </a:ext>
            </a:extLst>
          </p:cNvPr>
          <p:cNvSpPr txBox="1"/>
          <p:nvPr/>
        </p:nvSpPr>
        <p:spPr>
          <a:xfrm>
            <a:off x="1292904" y="2233899"/>
            <a:ext cx="7569414" cy="46183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lvl="0" indent="0" algn="l" defTabSz="1028836" rtl="0" eaLnBrk="1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2000" b="1" i="0" baseline="0" dirty="0">
                <a:solidFill>
                  <a:srgbClr val="FF0000">
                    <a:alpha val="100000"/>
                  </a:srgbClr>
                </a:solidFill>
                <a:latin typeface="Calibri Light"/>
              </a:rPr>
              <a:t>기장</a:t>
            </a: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 Light"/>
              </a:rPr>
              <a:t>을 하였으면 그에 대한 </a:t>
            </a:r>
            <a:r>
              <a:rPr kumimoji="0" lang="ko-KR" altLang="en-US" sz="2000" b="1" i="0" baseline="0" dirty="0">
                <a:solidFill>
                  <a:srgbClr val="FF0000">
                    <a:alpha val="100000"/>
                  </a:srgbClr>
                </a:solidFill>
                <a:latin typeface="Calibri"/>
              </a:rPr>
              <a:t>‘</a:t>
            </a:r>
            <a:r>
              <a:rPr kumimoji="0" lang="ko-KR" altLang="en-US" sz="2000" b="1" i="0" baseline="0" dirty="0" err="1">
                <a:solidFill>
                  <a:srgbClr val="FF0000">
                    <a:alpha val="100000"/>
                  </a:srgbClr>
                </a:solidFill>
                <a:latin typeface="Calibri Light"/>
              </a:rPr>
              <a:t>증빙서류</a:t>
            </a:r>
            <a:r>
              <a:rPr kumimoji="0" lang="ko-KR" altLang="en-US" sz="2000" b="1" i="0" baseline="0" dirty="0" err="1">
                <a:solidFill>
                  <a:srgbClr val="FF0000">
                    <a:alpha val="100000"/>
                  </a:srgbClr>
                </a:solidFill>
                <a:latin typeface="Calibri"/>
              </a:rPr>
              <a:t>’</a:t>
            </a:r>
            <a:r>
              <a:rPr kumimoji="0" lang="ko-KR" altLang="en-US" sz="2000" b="1" i="0" baseline="0" dirty="0" err="1">
                <a:solidFill>
                  <a:srgbClr val="000000">
                    <a:alpha val="100000"/>
                  </a:srgbClr>
                </a:solidFill>
                <a:latin typeface="Calibri Light"/>
              </a:rPr>
              <a:t>를</a:t>
            </a:r>
            <a:r>
              <a:rPr kumimoji="0" lang="ko-KR" altLang="en-US" sz="2000" b="1" i="0" baseline="0" dirty="0">
                <a:solidFill>
                  <a:srgbClr val="FF0000">
                    <a:alpha val="100000"/>
                  </a:srgbClr>
                </a:solidFill>
                <a:latin typeface="Calibri Light"/>
              </a:rPr>
              <a:t> 반드시 비치할 것</a:t>
            </a:r>
            <a:endParaRPr kumimoji="0" lang="ko-KR" altLang="en-US" sz="2000" b="1" i="0" dirty="0">
              <a:solidFill>
                <a:srgbClr val="FF0000">
                  <a:alpha val="100000"/>
                </a:srgbClr>
              </a:solidFill>
              <a:latin typeface="Calibri Ligh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39D8DF9-A53E-D4A1-27C5-9A6ED9531049}"/>
              </a:ext>
            </a:extLst>
          </p:cNvPr>
          <p:cNvSpPr txBox="1"/>
          <p:nvPr/>
        </p:nvSpPr>
        <p:spPr>
          <a:xfrm>
            <a:off x="1292904" y="2944602"/>
            <a:ext cx="7569414" cy="100185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lvl="0" indent="0" algn="l" defTabSz="1028836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2000" b="1" i="0" baseline="0" dirty="0">
                <a:solidFill>
                  <a:srgbClr val="FF0000">
                    <a:alpha val="100000"/>
                  </a:srgbClr>
                </a:solidFill>
                <a:latin typeface="Calibri"/>
              </a:rPr>
              <a:t>‘</a:t>
            </a:r>
            <a:r>
              <a:rPr kumimoji="0" lang="ko-KR" altLang="en-US" sz="2000" b="1" i="0" baseline="0" dirty="0" err="1">
                <a:solidFill>
                  <a:srgbClr val="FF0000">
                    <a:alpha val="100000"/>
                  </a:srgbClr>
                </a:solidFill>
                <a:latin typeface="Calibri Light"/>
              </a:rPr>
              <a:t>적자</a:t>
            </a:r>
            <a:r>
              <a:rPr kumimoji="0" lang="ko-KR" altLang="en-US" sz="2000" b="1" i="0" baseline="0" dirty="0" err="1">
                <a:solidFill>
                  <a:srgbClr val="FF0000">
                    <a:alpha val="100000"/>
                  </a:srgbClr>
                </a:solidFill>
                <a:latin typeface="Calibri"/>
              </a:rPr>
              <a:t>’</a:t>
            </a:r>
            <a:r>
              <a:rPr kumimoji="0" lang="ko-KR" altLang="en-US" sz="2000" b="1" i="0" baseline="0" dirty="0" err="1">
                <a:solidFill>
                  <a:srgbClr val="000000">
                    <a:alpha val="100000"/>
                  </a:srgbClr>
                </a:solidFill>
                <a:latin typeface="Calibri Light"/>
              </a:rPr>
              <a:t>난</a:t>
            </a: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 Light"/>
              </a:rPr>
              <a:t> 사실을 인정받으려면 </a:t>
            </a:r>
            <a:r>
              <a:rPr kumimoji="0" lang="ko-KR" altLang="en-US" sz="2000" b="1" i="0" baseline="0" dirty="0">
                <a:solidFill>
                  <a:srgbClr val="FF0000">
                    <a:alpha val="100000"/>
                  </a:srgbClr>
                </a:solidFill>
                <a:latin typeface="Calibri"/>
              </a:rPr>
              <a:t>‘</a:t>
            </a:r>
            <a:r>
              <a:rPr kumimoji="0" lang="ko-KR" altLang="en-US" sz="2000" b="1" i="0" baseline="0" dirty="0" err="1">
                <a:solidFill>
                  <a:srgbClr val="FF0000">
                    <a:alpha val="100000"/>
                  </a:srgbClr>
                </a:solidFill>
                <a:latin typeface="Calibri Light"/>
              </a:rPr>
              <a:t>기장</a:t>
            </a:r>
            <a:r>
              <a:rPr kumimoji="0" lang="ko-KR" altLang="en-US" sz="2000" b="1" i="0" baseline="0" dirty="0" err="1">
                <a:solidFill>
                  <a:srgbClr val="FF0000">
                    <a:alpha val="100000"/>
                  </a:srgbClr>
                </a:solidFill>
                <a:latin typeface="Calibri"/>
              </a:rPr>
              <a:t>’</a:t>
            </a:r>
            <a:r>
              <a:rPr kumimoji="0" lang="ko-KR" altLang="en-US" sz="2000" b="1" i="0" baseline="0" dirty="0" err="1">
                <a:solidFill>
                  <a:srgbClr val="000000">
                    <a:alpha val="100000"/>
                  </a:srgbClr>
                </a:solidFill>
                <a:latin typeface="Calibri Light"/>
              </a:rPr>
              <a:t>을</a:t>
            </a: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 Light"/>
              </a:rPr>
              <a:t> 할 것</a:t>
            </a:r>
          </a:p>
          <a:p>
            <a:pPr marL="0" lvl="0" indent="0" algn="l" defTabSz="1028836" rtl="0" eaLnBrk="1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다음_SemiBold"/>
              </a:rPr>
              <a:t> - </a:t>
            </a: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 Light"/>
              </a:rPr>
              <a:t>기장을 하면 </a:t>
            </a:r>
            <a:r>
              <a:rPr kumimoji="0" lang="ko-KR" altLang="en-US" sz="2000" b="1" i="0" baseline="0" dirty="0">
                <a:solidFill>
                  <a:srgbClr val="FF0000"/>
                </a:solidFill>
                <a:latin typeface="Calibri Light"/>
              </a:rPr>
              <a:t>향후 </a:t>
            </a:r>
            <a:r>
              <a:rPr kumimoji="0" lang="ko-KR" altLang="en-US" sz="2000" b="1" i="0" baseline="0" dirty="0">
                <a:solidFill>
                  <a:srgbClr val="FF0000"/>
                </a:solidFill>
                <a:latin typeface="다음_SemiBold"/>
              </a:rPr>
              <a:t>1</a:t>
            </a:r>
            <a:r>
              <a:rPr kumimoji="0" lang="en-US" altLang="ko-KR" sz="2000" b="1" i="0" baseline="0" dirty="0">
                <a:solidFill>
                  <a:srgbClr val="FF0000"/>
                </a:solidFill>
                <a:latin typeface="다음_SemiBold"/>
              </a:rPr>
              <a:t>5</a:t>
            </a:r>
            <a:r>
              <a:rPr kumimoji="0" lang="ko-KR" altLang="en-US" sz="2000" b="1" i="0" baseline="0" dirty="0">
                <a:solidFill>
                  <a:srgbClr val="FF0000"/>
                </a:solidFill>
                <a:latin typeface="Calibri Light"/>
              </a:rPr>
              <a:t>년간</a:t>
            </a: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 Light"/>
              </a:rPr>
              <a:t> 발생할 소득에서 공제</a:t>
            </a:r>
            <a:r>
              <a:rPr kumimoji="0" lang="en-US" altLang="ko-KR" sz="2000" b="1" i="0" baseline="0" dirty="0">
                <a:solidFill>
                  <a:srgbClr val="000000">
                    <a:alpha val="100000"/>
                  </a:srgbClr>
                </a:solidFill>
                <a:latin typeface="Calibri Light"/>
              </a:rPr>
              <a:t>(</a:t>
            </a: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 Light"/>
              </a:rPr>
              <a:t>이월공제</a:t>
            </a:r>
            <a:r>
              <a:rPr kumimoji="0" lang="en-US" altLang="ko-KR" sz="2000" b="1" i="0" baseline="0" dirty="0">
                <a:solidFill>
                  <a:srgbClr val="000000">
                    <a:alpha val="100000"/>
                  </a:srgbClr>
                </a:solidFill>
                <a:latin typeface="Calibri Light"/>
              </a:rPr>
              <a:t>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A4A8536-FE09-4D2C-6202-C0434DE27043}"/>
              </a:ext>
            </a:extLst>
          </p:cNvPr>
          <p:cNvSpPr txBox="1"/>
          <p:nvPr/>
        </p:nvSpPr>
        <p:spPr>
          <a:xfrm>
            <a:off x="1304831" y="4152007"/>
            <a:ext cx="7501150" cy="45019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lvl="0" indent="0" algn="l" defTabSz="1028836" rtl="0" eaLnBrk="1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2000" b="1" i="0" baseline="0" dirty="0">
                <a:solidFill>
                  <a:srgbClr val="FF0000">
                    <a:alpha val="100000"/>
                  </a:srgbClr>
                </a:solidFill>
                <a:latin typeface="Calibri Light"/>
              </a:rPr>
              <a:t>사업이 어려워도 </a:t>
            </a:r>
            <a:r>
              <a:rPr kumimoji="0" lang="ko-KR" altLang="en-US" sz="2000" b="1" i="0" baseline="0" dirty="0">
                <a:solidFill>
                  <a:srgbClr val="FF0000">
                    <a:alpha val="100000"/>
                  </a:srgbClr>
                </a:solidFill>
                <a:latin typeface="Calibri"/>
              </a:rPr>
              <a:t>‘</a:t>
            </a:r>
            <a:r>
              <a:rPr kumimoji="0" lang="ko-KR" altLang="en-US" sz="2000" b="1" i="0" baseline="0" dirty="0">
                <a:solidFill>
                  <a:srgbClr val="FF0000">
                    <a:alpha val="100000"/>
                  </a:srgbClr>
                </a:solidFill>
                <a:latin typeface="Calibri Light"/>
              </a:rPr>
              <a:t>신고</a:t>
            </a:r>
            <a:r>
              <a:rPr kumimoji="0" lang="ko-KR" altLang="en-US" sz="2000" b="1" i="0" baseline="0" dirty="0">
                <a:solidFill>
                  <a:srgbClr val="FF0000">
                    <a:alpha val="100000"/>
                  </a:srgbClr>
                </a:solidFill>
                <a:latin typeface="Calibri"/>
              </a:rPr>
              <a:t>’</a:t>
            </a:r>
            <a:r>
              <a:rPr kumimoji="0" lang="ko-KR" altLang="en-US" sz="2000" b="1" i="0" baseline="0" dirty="0">
                <a:solidFill>
                  <a:srgbClr val="FF0000">
                    <a:alpha val="100000"/>
                  </a:srgbClr>
                </a:solidFill>
                <a:latin typeface="Calibri Light"/>
              </a:rPr>
              <a:t> 만은 제때 할 것</a:t>
            </a:r>
            <a:endParaRPr kumimoji="0" lang="ko-KR" altLang="en-US" sz="2000" b="1" i="0" dirty="0">
              <a:solidFill>
                <a:srgbClr val="FF0000">
                  <a:alpha val="100000"/>
                </a:srgbClr>
              </a:solidFill>
              <a:latin typeface="Calibri Ligh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620E5EB-2084-FC5E-C593-E0AFE8BBE822}"/>
              </a:ext>
            </a:extLst>
          </p:cNvPr>
          <p:cNvSpPr txBox="1"/>
          <p:nvPr/>
        </p:nvSpPr>
        <p:spPr>
          <a:xfrm>
            <a:off x="1292903" y="4950969"/>
            <a:ext cx="7569415" cy="44904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lvl="0" indent="0" algn="l" defTabSz="1028836" rtl="0" eaLnBrk="1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기장을 못했으면 </a:t>
            </a:r>
            <a:r>
              <a:rPr kumimoji="0" lang="ko-KR" altLang="en-US" sz="2000" b="1" i="0" baseline="0" dirty="0">
                <a:solidFill>
                  <a:srgbClr val="FF0000">
                    <a:alpha val="100000"/>
                  </a:srgbClr>
                </a:solidFill>
                <a:latin typeface="Calibri"/>
              </a:rPr>
              <a:t>‘지출 </a:t>
            </a:r>
            <a:r>
              <a:rPr kumimoji="0" lang="ko-KR" altLang="en-US" sz="2000" b="1" i="0" baseline="0" dirty="0" err="1">
                <a:solidFill>
                  <a:srgbClr val="FF0000">
                    <a:alpha val="100000"/>
                  </a:srgbClr>
                </a:solidFill>
                <a:latin typeface="Calibri"/>
              </a:rPr>
              <a:t>증빙서류’</a:t>
            </a:r>
            <a:r>
              <a:rPr kumimoji="0" lang="ko-KR" altLang="en-US" sz="2000" b="1" i="0" baseline="0" dirty="0" err="1">
                <a:solidFill>
                  <a:srgbClr val="000000">
                    <a:alpha val="100000"/>
                  </a:srgbClr>
                </a:solidFill>
                <a:latin typeface="Calibri"/>
              </a:rPr>
              <a:t>라도</a:t>
            </a: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 </a:t>
            </a:r>
            <a:r>
              <a:rPr kumimoji="0" lang="ko-KR" altLang="en-US" sz="2000" b="1" i="0" baseline="0" dirty="0">
                <a:solidFill>
                  <a:srgbClr val="FF0000">
                    <a:alpha val="100000"/>
                  </a:srgbClr>
                </a:solidFill>
                <a:latin typeface="Calibri"/>
              </a:rPr>
              <a:t>잘 보관</a:t>
            </a: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할 것</a:t>
            </a:r>
            <a:endParaRPr kumimoji="0" lang="ko-KR" altLang="en-US" sz="2000" b="1" i="0" dirty="0">
              <a:solidFill>
                <a:srgbClr val="000000">
                  <a:alpha val="100000"/>
                </a:srgbClr>
              </a:solidFill>
              <a:latin typeface="Calibri"/>
            </a:endParaRPr>
          </a:p>
        </p:txBody>
      </p:sp>
      <p:sp>
        <p:nvSpPr>
          <p:cNvPr id="33" name="Shape 12">
            <a:extLst>
              <a:ext uri="{FF2B5EF4-FFF2-40B4-BE49-F238E27FC236}">
                <a16:creationId xmlns:a16="http://schemas.microsoft.com/office/drawing/2014/main" id="{6E858465-23AC-8798-5D86-B9275E613E8C}"/>
              </a:ext>
            </a:extLst>
          </p:cNvPr>
          <p:cNvSpPr/>
          <p:nvPr/>
        </p:nvSpPr>
        <p:spPr>
          <a:xfrm>
            <a:off x="891873" y="5703907"/>
            <a:ext cx="310896" cy="310896"/>
          </a:xfrm>
          <a:prstGeom prst="ellipse">
            <a:avLst/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4" name="Text 13">
            <a:extLst>
              <a:ext uri="{FF2B5EF4-FFF2-40B4-BE49-F238E27FC236}">
                <a16:creationId xmlns:a16="http://schemas.microsoft.com/office/drawing/2014/main" id="{BB5A45BC-6DAD-2511-8ED3-056FC90B7AA8}"/>
              </a:ext>
            </a:extLst>
          </p:cNvPr>
          <p:cNvSpPr/>
          <p:nvPr/>
        </p:nvSpPr>
        <p:spPr>
          <a:xfrm>
            <a:off x="891873" y="5786203"/>
            <a:ext cx="310896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6</a:t>
            </a:r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5325ED3-FF8E-957F-C6F2-45C5C190F666}"/>
              </a:ext>
            </a:extLst>
          </p:cNvPr>
          <p:cNvSpPr txBox="1"/>
          <p:nvPr/>
        </p:nvSpPr>
        <p:spPr>
          <a:xfrm>
            <a:off x="1294892" y="5645173"/>
            <a:ext cx="7567796" cy="45267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w="med" len="med"/>
            <a:tailEnd w="med" len="med"/>
          </a:ln>
        </p:spPr>
        <p:txBody>
          <a:bodyPr vert="horz" wrap="square" lIns="91440" tIns="45720" rIns="91440" bIns="45720" anchor="t">
            <a:spAutoFit/>
          </a:bodyPr>
          <a:lstStyle/>
          <a:p>
            <a:pPr marL="0" lvl="0" indent="0" algn="l" defTabSz="1028836" rtl="0" eaLnBrk="1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 Light"/>
              </a:rPr>
              <a:t>각종 의무를 잘 이행하여 </a:t>
            </a: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‘</a:t>
            </a: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 Light"/>
              </a:rPr>
              <a:t>가산세</a:t>
            </a: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"/>
              </a:rPr>
              <a:t>’</a:t>
            </a: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다음_SemiBold"/>
              </a:rPr>
              <a:t> </a:t>
            </a:r>
            <a:r>
              <a:rPr kumimoji="0" lang="ko-KR" altLang="en-US" sz="2000" b="1" i="0" baseline="0" dirty="0">
                <a:solidFill>
                  <a:srgbClr val="000000">
                    <a:alpha val="100000"/>
                  </a:srgbClr>
                </a:solidFill>
                <a:latin typeface="Calibri Light"/>
              </a:rPr>
              <a:t>부담이 없도록 할 것</a:t>
            </a:r>
            <a:endParaRPr kumimoji="0" lang="ko-KR" altLang="en-US" sz="2000" b="1" i="0" dirty="0">
              <a:solidFill>
                <a:srgbClr val="000000">
                  <a:alpha val="100000"/>
                </a:srgbClr>
              </a:solidFill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2362097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29. 오늘 꼭 기억할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5가지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>
                <a:solidFill>
                  <a:srgbClr val="D8E6F7"/>
                </a:solidFill>
                <a:latin typeface="+mn-ea"/>
              </a:rPr>
              <a:t>강의 마무리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31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502920" y="1160780"/>
            <a:ext cx="11155680" cy="4846320"/>
          </a:xfrm>
          <a:prstGeom prst="roundRect">
            <a:avLst>
              <a:gd name="adj" fmla="val 1356"/>
            </a:avLst>
          </a:prstGeom>
          <a:solidFill>
            <a:srgbClr val="F3F7FB"/>
          </a:solidFill>
          <a:ln w="12700">
            <a:solidFill>
              <a:srgbClr val="D9E5F0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868680" y="1532128"/>
            <a:ext cx="310896" cy="310896"/>
          </a:xfrm>
          <a:prstGeom prst="ellipse">
            <a:avLst/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868680" y="1614424"/>
            <a:ext cx="310896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1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1325880" y="1586594"/>
            <a:ext cx="7680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E293B"/>
                </a:solidFill>
              </a:rPr>
              <a:t>종합소득세는 여러 소득을 합산해 계산한다</a:t>
            </a: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868680" y="2309368"/>
            <a:ext cx="310896" cy="310896"/>
          </a:xfrm>
          <a:prstGeom prst="ellipse">
            <a:avLst/>
          </a:prstGeom>
          <a:solidFill>
            <a:srgbClr val="8A63D2"/>
          </a:solidFill>
          <a:ln w="12700">
            <a:solidFill>
              <a:srgbClr val="8A63D2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868680" y="2391664"/>
            <a:ext cx="310896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2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1325880" y="2345944"/>
            <a:ext cx="7680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E293B"/>
                </a:solidFill>
              </a:rPr>
              <a:t>근로소득이 있어도 다른 소득이 있으면 신고를 검토해야 한다</a:t>
            </a: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868680" y="3086608"/>
            <a:ext cx="310896" cy="310896"/>
          </a:xfrm>
          <a:prstGeom prst="ellipse">
            <a:avLst/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868680" y="3168904"/>
            <a:ext cx="310896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3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1325880" y="3149025"/>
            <a:ext cx="7680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E293B"/>
                </a:solidFill>
              </a:rPr>
              <a:t>3.3% 원천징수는 보통 끝이 아니라 선납 개념이다</a:t>
            </a: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868680" y="3863848"/>
            <a:ext cx="310896" cy="310896"/>
          </a:xfrm>
          <a:prstGeom prst="ellipse">
            <a:avLst/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868680" y="3946144"/>
            <a:ext cx="310896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4</a:t>
            </a: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1325880" y="3912748"/>
            <a:ext cx="7680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E293B"/>
                </a:solidFill>
              </a:rPr>
              <a:t>사업소득은 수입·경비·장부·증빙이 핵심이다</a:t>
            </a: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868680" y="4641088"/>
            <a:ext cx="310896" cy="310896"/>
          </a:xfrm>
          <a:prstGeom prst="ellipse">
            <a:avLst/>
          </a:prstGeom>
          <a:solidFill>
            <a:srgbClr val="D95C5C"/>
          </a:solidFill>
          <a:ln w="12700">
            <a:solidFill>
              <a:srgbClr val="D95C5C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868680" y="4723384"/>
            <a:ext cx="310896" cy="731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5</a:t>
            </a: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1325880" y="4733323"/>
            <a:ext cx="7680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E293B"/>
                </a:solidFill>
              </a:rPr>
              <a:t>신고 지연이나 누락은 가산세로 이어질 수 있다</a:t>
            </a:r>
            <a:endParaRPr lang="en-US" dirty="0"/>
          </a:p>
        </p:txBody>
      </p:sp>
      <p:sp>
        <p:nvSpPr>
          <p:cNvPr id="23" name="Shape 21"/>
          <p:cNvSpPr/>
          <p:nvPr/>
        </p:nvSpPr>
        <p:spPr>
          <a:xfrm>
            <a:off x="8128000" y="1435100"/>
            <a:ext cx="3416300" cy="3609848"/>
          </a:xfrm>
          <a:prstGeom prst="roundRect">
            <a:avLst>
              <a:gd name="adj" fmla="val 3333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4" name="Shape 22"/>
          <p:cNvSpPr/>
          <p:nvPr/>
        </p:nvSpPr>
        <p:spPr>
          <a:xfrm>
            <a:off x="8753348" y="1588008"/>
            <a:ext cx="2023872" cy="432000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endParaRPr lang="ko-KR" altLang="en-US" b="1"/>
          </a:p>
        </p:txBody>
      </p:sp>
      <p:sp>
        <p:nvSpPr>
          <p:cNvPr id="25" name="Text 23"/>
          <p:cNvSpPr/>
          <p:nvPr/>
        </p:nvSpPr>
        <p:spPr>
          <a:xfrm>
            <a:off x="8777224" y="1715008"/>
            <a:ext cx="1987296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마지막 멘트</a:t>
            </a: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8318500" y="2401062"/>
            <a:ext cx="3225800" cy="22128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1E293B"/>
                </a:solidFill>
              </a:rPr>
              <a:t>“나는 해당 없겠지”보다</a:t>
            </a:r>
            <a:endParaRPr lang="en-US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1E293B"/>
                </a:solidFill>
              </a:rPr>
              <a:t>“한번 확인해 </a:t>
            </a:r>
            <a:r>
              <a:rPr lang="en-US" b="1" dirty="0" err="1">
                <a:solidFill>
                  <a:srgbClr val="1E293B"/>
                </a:solidFill>
              </a:rPr>
              <a:t>보자”가</a:t>
            </a:r>
            <a:r>
              <a:rPr lang="en-US" b="1" dirty="0">
                <a:solidFill>
                  <a:srgbClr val="1E293B"/>
                </a:solidFill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err="1">
                <a:solidFill>
                  <a:srgbClr val="1E293B"/>
                </a:solidFill>
              </a:rPr>
              <a:t>안전합니다</a:t>
            </a:r>
            <a:r>
              <a:rPr lang="en-US" b="1" dirty="0">
                <a:solidFill>
                  <a:srgbClr val="1E293B"/>
                </a:solidFill>
              </a:rPr>
              <a:t>.</a:t>
            </a:r>
            <a:endParaRPr lang="en-US" b="1" dirty="0"/>
          </a:p>
          <a:p>
            <a:pPr marL="0" indent="0">
              <a:lnSpc>
                <a:spcPct val="150000"/>
              </a:lnSpc>
              <a:buNone/>
            </a:pPr>
            <a:endParaRPr lang="en-US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err="1">
                <a:solidFill>
                  <a:srgbClr val="1E293B"/>
                </a:solidFill>
              </a:rPr>
              <a:t>초급</a:t>
            </a:r>
            <a:r>
              <a:rPr lang="en-US" b="1" dirty="0">
                <a:solidFill>
                  <a:srgbClr val="1E293B"/>
                </a:solidFill>
              </a:rPr>
              <a:t> </a:t>
            </a:r>
            <a:r>
              <a:rPr lang="en-US" b="1" dirty="0" err="1">
                <a:solidFill>
                  <a:srgbClr val="1E293B"/>
                </a:solidFill>
              </a:rPr>
              <a:t>납세자</a:t>
            </a:r>
            <a:r>
              <a:rPr lang="ko-KR" altLang="en-US" b="1" dirty="0">
                <a:solidFill>
                  <a:srgbClr val="1E293B"/>
                </a:solidFill>
              </a:rPr>
              <a:t>분들은</a:t>
            </a:r>
            <a:r>
              <a:rPr lang="en-US" b="1" dirty="0">
                <a:solidFill>
                  <a:srgbClr val="1E293B"/>
                </a:solidFill>
              </a:rPr>
              <a:t> 먼저 </a:t>
            </a:r>
            <a:r>
              <a:rPr lang="en-US" b="1">
                <a:solidFill>
                  <a:srgbClr val="1E293B"/>
                </a:solidFill>
              </a:rPr>
              <a:t>점검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>
                <a:solidFill>
                  <a:srgbClr val="1E293B"/>
                </a:solidFill>
              </a:rPr>
              <a:t>습관을 </a:t>
            </a:r>
            <a:r>
              <a:rPr lang="ko-KR" altLang="en-US" b="1" dirty="0">
                <a:solidFill>
                  <a:srgbClr val="1E293B"/>
                </a:solidFill>
              </a:rPr>
              <a:t>심는 것이 중요합니다</a:t>
            </a:r>
            <a:r>
              <a:rPr lang="en-US" altLang="ko-KR" b="1" dirty="0">
                <a:solidFill>
                  <a:srgbClr val="1E293B"/>
                </a:solidFill>
              </a:rPr>
              <a:t>.</a:t>
            </a:r>
            <a:endParaRPr lang="en-US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7620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6" name="Google Shape;86;p13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1500" y="47625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3"/>
          <p:cNvSpPr txBox="1"/>
          <p:nvPr/>
        </p:nvSpPr>
        <p:spPr>
          <a:xfrm>
            <a:off x="1181100" y="514350"/>
            <a:ext cx="29196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>
                <a:solidFill>
                  <a:srgbClr val="0F172A"/>
                </a:solidFill>
                <a:latin typeface="Noto Sans KR"/>
                <a:ea typeface="Noto Sans KR"/>
                <a:cs typeface="Noto Sans KR"/>
                <a:sym typeface="Noto Sans KR"/>
              </a:rPr>
              <a:t>국세공무원교육원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1143000" y="1633744"/>
            <a:ext cx="9906000" cy="3504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4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50" b="0" i="0" u="none" strike="noStrike" cap="none" dirty="0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본 </a:t>
            </a:r>
            <a:r>
              <a:rPr lang="en-US" sz="3450" b="0" i="0" u="none" strike="noStrike" cap="none" dirty="0" err="1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교재에</a:t>
            </a:r>
            <a:r>
              <a:rPr lang="en-US" sz="3450" b="0" i="0" u="none" strike="noStrike" cap="none" dirty="0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 </a:t>
            </a:r>
            <a:r>
              <a:rPr lang="en-US" sz="3450" b="0" i="0" u="none" strike="noStrike" cap="none" dirty="0" err="1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수록된</a:t>
            </a:r>
            <a:r>
              <a:rPr lang="en-US" sz="3450" b="0" i="0" u="none" strike="noStrike" cap="none" dirty="0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 </a:t>
            </a:r>
            <a:r>
              <a:rPr lang="en-US" sz="3450" b="0" i="0" u="none" strike="noStrike" cap="none" dirty="0" err="1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외부</a:t>
            </a:r>
            <a:r>
              <a:rPr lang="en-US" sz="3450" b="0" i="0" u="none" strike="noStrike" cap="none" dirty="0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 </a:t>
            </a:r>
            <a:r>
              <a:rPr lang="en-US" sz="3450" b="0" i="0" u="none" strike="noStrike" cap="none" dirty="0" err="1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강사의</a:t>
            </a:r>
            <a:r>
              <a:rPr lang="en-US" sz="3450" b="0" i="0" u="none" strike="noStrike" cap="none" dirty="0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 </a:t>
            </a:r>
            <a:r>
              <a:rPr lang="en-US" sz="3450" b="0" i="0" u="none" strike="noStrike" cap="none" dirty="0" err="1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강의</a:t>
            </a:r>
            <a:r>
              <a:rPr lang="en-US" sz="3450" b="0" i="0" u="none" strike="noStrike" cap="none" dirty="0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 </a:t>
            </a:r>
            <a:r>
              <a:rPr lang="en-US" sz="3450" b="0" i="0" u="none" strike="noStrike" cap="none" dirty="0" err="1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내용</a:t>
            </a:r>
            <a:r>
              <a:rPr lang="en-US" sz="3450" b="0" i="0" u="none" strike="noStrike" cap="none" dirty="0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 및 </a:t>
            </a:r>
            <a:r>
              <a:rPr lang="en-US" sz="3450" b="0" i="0" u="none" strike="noStrike" cap="none" dirty="0" err="1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견해는</a:t>
            </a:r>
            <a:r>
              <a:rPr lang="en-US" sz="3450" b="0" i="0" u="none" strike="noStrike" cap="none" dirty="0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 </a:t>
            </a:r>
          </a:p>
          <a:p>
            <a:pPr marL="0" marR="0" lvl="0" indent="0" algn="ctr" rtl="0">
              <a:lnSpc>
                <a:spcPct val="164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50" b="0" i="0" u="none" strike="noStrike" cap="none" dirty="0" err="1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강사</a:t>
            </a:r>
            <a:r>
              <a:rPr lang="en-US" sz="3450" b="0" i="0" u="none" strike="noStrike" cap="none" dirty="0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 </a:t>
            </a:r>
            <a:r>
              <a:rPr lang="en-US" sz="3450" b="0" i="0" u="none" strike="noStrike" cap="none" dirty="0" err="1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개인의</a:t>
            </a:r>
            <a:r>
              <a:rPr lang="en-US" sz="3450" b="0" i="0" u="none" strike="noStrike" cap="none" dirty="0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 </a:t>
            </a:r>
            <a:r>
              <a:rPr lang="en-US" sz="3450" b="0" i="0" u="none" strike="noStrike" cap="none" dirty="0" err="1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학술적</a:t>
            </a:r>
            <a:r>
              <a:rPr lang="en-US" sz="3450" b="0" i="0" u="none" strike="noStrike" cap="none" dirty="0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 </a:t>
            </a:r>
            <a:r>
              <a:rPr lang="en-US" sz="3450" b="0" i="0" u="none" strike="noStrike" cap="none" dirty="0" err="1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의견일</a:t>
            </a:r>
            <a:r>
              <a:rPr lang="en-US" sz="3450" b="0" i="0" u="none" strike="noStrike" cap="none" dirty="0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 </a:t>
            </a:r>
            <a:r>
              <a:rPr lang="en-US" sz="3450" b="0" i="0" u="none" strike="noStrike" cap="none" dirty="0" err="1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뿐이며</a:t>
            </a:r>
            <a:r>
              <a:rPr lang="en-US" sz="3450" b="0" i="0" u="none" strike="noStrike" cap="none" dirty="0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,</a:t>
            </a:r>
            <a:b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450" b="1" i="0" u="none" strike="noStrike" cap="none" dirty="0" err="1">
                <a:solidFill>
                  <a:srgbClr val="DC2626"/>
                </a:solidFill>
                <a:latin typeface="Noto Sans KR"/>
                <a:ea typeface="Noto Sans KR"/>
                <a:cs typeface="Noto Sans KR"/>
                <a:sym typeface="Noto Sans KR"/>
              </a:rPr>
              <a:t>국세청의</a:t>
            </a:r>
            <a:r>
              <a:rPr lang="en-US" sz="3450" b="1" i="0" u="none" strike="noStrike" cap="none" dirty="0">
                <a:solidFill>
                  <a:srgbClr val="DC2626"/>
                </a:solidFill>
                <a:latin typeface="Noto Sans KR"/>
                <a:ea typeface="Noto Sans KR"/>
                <a:cs typeface="Noto Sans KR"/>
                <a:sym typeface="Noto Sans KR"/>
              </a:rPr>
              <a:t> </a:t>
            </a:r>
            <a:r>
              <a:rPr lang="en-US" sz="3450" b="1" i="0" u="none" strike="noStrike" cap="none" dirty="0" err="1">
                <a:solidFill>
                  <a:srgbClr val="DC2626"/>
                </a:solidFill>
                <a:latin typeface="Noto Sans KR"/>
                <a:ea typeface="Noto Sans KR"/>
                <a:cs typeface="Noto Sans KR"/>
                <a:sym typeface="Noto Sans KR"/>
              </a:rPr>
              <a:t>공식적인</a:t>
            </a:r>
            <a:r>
              <a:rPr lang="en-US" sz="3450" b="1" i="0" u="none" strike="noStrike" cap="none" dirty="0">
                <a:solidFill>
                  <a:srgbClr val="DC2626"/>
                </a:solidFill>
                <a:latin typeface="Noto Sans KR"/>
                <a:ea typeface="Noto Sans KR"/>
                <a:cs typeface="Noto Sans KR"/>
                <a:sym typeface="Noto Sans KR"/>
              </a:rPr>
              <a:t> </a:t>
            </a:r>
            <a:r>
              <a:rPr lang="en-US" sz="3450" b="1" i="0" u="none" strike="noStrike" cap="none" dirty="0" err="1">
                <a:solidFill>
                  <a:srgbClr val="DC2626"/>
                </a:solidFill>
                <a:latin typeface="Noto Sans KR"/>
                <a:ea typeface="Noto Sans KR"/>
                <a:cs typeface="Noto Sans KR"/>
                <a:sym typeface="Noto Sans KR"/>
              </a:rPr>
              <a:t>견해나</a:t>
            </a:r>
            <a:r>
              <a:rPr lang="en-US" sz="3450" b="1" i="0" u="none" strike="noStrike" cap="none" dirty="0">
                <a:solidFill>
                  <a:srgbClr val="DC2626"/>
                </a:solidFill>
                <a:latin typeface="Noto Sans KR"/>
                <a:ea typeface="Noto Sans KR"/>
                <a:cs typeface="Noto Sans KR"/>
                <a:sym typeface="Noto Sans KR"/>
              </a:rPr>
              <a:t> </a:t>
            </a:r>
            <a:r>
              <a:rPr lang="en-US" sz="3450" b="1" i="0" u="none" strike="noStrike" cap="none" dirty="0" err="1">
                <a:solidFill>
                  <a:srgbClr val="DC2626"/>
                </a:solidFill>
                <a:latin typeface="Noto Sans KR"/>
                <a:ea typeface="Noto Sans KR"/>
                <a:cs typeface="Noto Sans KR"/>
                <a:sym typeface="Noto Sans KR"/>
              </a:rPr>
              <a:t>해석과</a:t>
            </a:r>
            <a:r>
              <a:rPr lang="en-US" sz="3450" b="1" i="0" u="none" strike="noStrike" cap="none" dirty="0">
                <a:solidFill>
                  <a:srgbClr val="DC2626"/>
                </a:solidFill>
                <a:latin typeface="Noto Sans KR"/>
                <a:ea typeface="Noto Sans KR"/>
                <a:cs typeface="Noto Sans KR"/>
                <a:sym typeface="Noto Sans KR"/>
              </a:rPr>
              <a:t> </a:t>
            </a:r>
            <a:r>
              <a:rPr lang="en-US" sz="3450" b="1" i="0" u="none" strike="noStrike" cap="none" dirty="0" err="1">
                <a:solidFill>
                  <a:srgbClr val="DC2626"/>
                </a:solidFill>
                <a:latin typeface="Noto Sans KR"/>
                <a:ea typeface="Noto Sans KR"/>
                <a:cs typeface="Noto Sans KR"/>
                <a:sym typeface="Noto Sans KR"/>
              </a:rPr>
              <a:t>다를</a:t>
            </a:r>
            <a:r>
              <a:rPr lang="en-US" sz="3450" b="1" i="0" u="none" strike="noStrike" cap="none" dirty="0">
                <a:solidFill>
                  <a:srgbClr val="DC2626"/>
                </a:solidFill>
                <a:latin typeface="Noto Sans KR"/>
                <a:ea typeface="Noto Sans KR"/>
                <a:cs typeface="Noto Sans KR"/>
                <a:sym typeface="Noto Sans KR"/>
              </a:rPr>
              <a:t> 수 </a:t>
            </a:r>
            <a:r>
              <a:rPr lang="en-US" sz="3450" b="1" i="0" u="none" strike="noStrike" cap="none" dirty="0" err="1">
                <a:solidFill>
                  <a:srgbClr val="DC2626"/>
                </a:solidFill>
                <a:latin typeface="Noto Sans KR"/>
                <a:ea typeface="Noto Sans KR"/>
                <a:cs typeface="Noto Sans KR"/>
                <a:sym typeface="Noto Sans KR"/>
              </a:rPr>
              <a:t>있음</a:t>
            </a:r>
            <a:r>
              <a:rPr lang="en-US" sz="3450" b="0" i="0" u="none" strike="noStrike" cap="none" dirty="0" err="1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을</a:t>
            </a:r>
            <a:r>
              <a:rPr lang="en-US" sz="3450" b="0" i="0" u="none" strike="noStrike" cap="none" dirty="0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 </a:t>
            </a:r>
          </a:p>
          <a:p>
            <a:pPr marL="0" marR="0" lvl="0" indent="0" algn="ctr" rtl="0">
              <a:lnSpc>
                <a:spcPct val="164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50" b="0" i="0" u="none" strike="noStrike" cap="none" dirty="0" err="1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알려드립니다</a:t>
            </a:r>
            <a:r>
              <a:rPr lang="en-US" sz="3450" b="0" i="0" u="none" strike="noStrike" cap="none" dirty="0">
                <a:solidFill>
                  <a:srgbClr val="1E293B"/>
                </a:solidFill>
                <a:latin typeface="Noto Sans KR"/>
                <a:ea typeface="Noto Sans KR"/>
                <a:cs typeface="Noto Sans KR"/>
                <a:sym typeface="Noto Sans KR"/>
              </a:rPr>
              <a:t>.</a:t>
            </a:r>
            <a:endParaRPr dirty="0"/>
          </a:p>
        </p:txBody>
      </p:sp>
      <p:sp>
        <p:nvSpPr>
          <p:cNvPr id="89" name="Google Shape;89;p13"/>
          <p:cNvSpPr/>
          <p:nvPr/>
        </p:nvSpPr>
        <p:spPr>
          <a:xfrm>
            <a:off x="5715000" y="5676900"/>
            <a:ext cx="762000" cy="28575"/>
          </a:xfrm>
          <a:prstGeom prst="rect">
            <a:avLst/>
          </a:prstGeom>
          <a:solidFill>
            <a:srgbClr val="CBD5E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2795573" y="5934075"/>
            <a:ext cx="7723500" cy="3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 b="0" i="0" u="none" strike="noStrike" cap="none">
                <a:solidFill>
                  <a:srgbClr val="475569"/>
                </a:solidFill>
                <a:latin typeface="Noto Sans KR"/>
                <a:ea typeface="Noto Sans KR"/>
                <a:cs typeface="Noto Sans KR"/>
                <a:sym typeface="Noto Sans KR"/>
              </a:rPr>
              <a:t>일선 실무 적용 시 반드시 국세청 유권해석을 참조하시기 바랍니다.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A83E0D-77FF-FA63-6DE5-B3849DAD4F4D}"/>
              </a:ext>
            </a:extLst>
          </p:cNvPr>
          <p:cNvSpPr txBox="1"/>
          <p:nvPr/>
        </p:nvSpPr>
        <p:spPr>
          <a:xfrm>
            <a:off x="6009730" y="376171"/>
            <a:ext cx="6096000" cy="4686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ko-KR" altLang="en-US" b="1">
                <a:latin typeface="+mn-ea"/>
                <a:sym typeface="Wingdings" panose="05000000000000000000" pitchFamily="2" charset="2"/>
              </a:rPr>
              <a:t> 학력</a:t>
            </a:r>
            <a:endParaRPr lang="en-US" altLang="ko-KR" b="1">
              <a:latin typeface="+mn-ea"/>
              <a:sym typeface="Wingdings" panose="05000000000000000000" pitchFamily="2" charset="2"/>
            </a:endParaRPr>
          </a:p>
          <a:p>
            <a:pPr marL="101600" indent="165100" defTabSz="514350" latinLnBrk="1">
              <a:lnSpc>
                <a:spcPct val="200000"/>
              </a:lnSpc>
              <a:spcAft>
                <a:spcPts val="169"/>
              </a:spcAft>
              <a:buFont typeface="Wingdings" panose="05000000000000000000" pitchFamily="2" charset="2"/>
              <a:buChar char="§"/>
            </a:pPr>
            <a:r>
              <a:rPr lang="ko-KR" altLang="en-US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연세대학교 </a:t>
            </a:r>
            <a:r>
              <a:rPr lang="en-US" altLang="ko-KR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Finance MBA </a:t>
            </a:r>
            <a:r>
              <a:rPr lang="ko-KR" altLang="en-US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우등 졸업</a:t>
            </a:r>
            <a:endParaRPr lang="en-US" altLang="ko-KR" sz="1600" b="1" spc="-28"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101600" indent="165100" defTabSz="514350" latinLnBrk="1">
              <a:lnSpc>
                <a:spcPct val="200000"/>
              </a:lnSpc>
              <a:spcAft>
                <a:spcPts val="169"/>
              </a:spcAft>
              <a:buFont typeface="Wingdings" panose="05000000000000000000" pitchFamily="2" charset="2"/>
              <a:buChar char="§"/>
            </a:pPr>
            <a:r>
              <a:rPr lang="ko-KR" altLang="en-US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서울시립대학교 세무학과 </a:t>
            </a:r>
            <a:r>
              <a:rPr lang="en-US" altLang="ko-KR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3</a:t>
            </a:r>
            <a:r>
              <a:rPr lang="ko-KR" altLang="en-US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등 졸업</a:t>
            </a:r>
          </a:p>
          <a:p>
            <a:pPr marL="101600" indent="165100" defTabSz="514350" latinLnBrk="1">
              <a:lnSpc>
                <a:spcPct val="200000"/>
              </a:lnSpc>
              <a:spcAft>
                <a:spcPts val="169"/>
              </a:spcAft>
              <a:buFont typeface="Wingdings" panose="05000000000000000000" pitchFamily="2" charset="2"/>
              <a:buChar char="§"/>
            </a:pPr>
            <a:r>
              <a:rPr lang="ko-KR" altLang="en-US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서울과학종합대학원 국제조세 전문가과정</a:t>
            </a:r>
            <a:endParaRPr lang="en-US" altLang="ko-KR" sz="1600" b="1" spc="-28"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101600" indent="165100" defTabSz="514350" latinLnBrk="1">
              <a:lnSpc>
                <a:spcPct val="200000"/>
              </a:lnSpc>
              <a:spcAft>
                <a:spcPts val="169"/>
              </a:spcAft>
              <a:buFont typeface="Wingdings" panose="05000000000000000000" pitchFamily="2" charset="2"/>
              <a:buChar char="§"/>
            </a:pPr>
            <a:r>
              <a:rPr lang="ko-KR" altLang="en-US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세무 리스크 관리과정 수료</a:t>
            </a:r>
            <a:r>
              <a:rPr lang="en-US" altLang="ko-KR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ko-KR" altLang="en-US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해외건설협회</a:t>
            </a:r>
            <a:r>
              <a:rPr lang="en-US" altLang="ko-KR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marL="101600" indent="165100" defTabSz="514350" latinLnBrk="1">
              <a:lnSpc>
                <a:spcPct val="200000"/>
              </a:lnSpc>
              <a:spcAft>
                <a:spcPts val="169"/>
              </a:spcAft>
              <a:buFont typeface="Wingdings" panose="05000000000000000000" pitchFamily="2" charset="2"/>
              <a:buChar char="§"/>
            </a:pPr>
            <a:r>
              <a:rPr lang="ko-KR" altLang="en-US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세무 증빙 관리과정 수료</a:t>
            </a:r>
            <a:r>
              <a:rPr lang="en-US" altLang="ko-KR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ko-KR" altLang="en-US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한국생산성본부</a:t>
            </a:r>
            <a:r>
              <a:rPr lang="en-US" altLang="ko-KR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marL="101600" indent="165100" defTabSz="514350" latinLnBrk="1">
              <a:lnSpc>
                <a:spcPct val="200000"/>
              </a:lnSpc>
              <a:spcAft>
                <a:spcPts val="169"/>
              </a:spcAft>
              <a:buFont typeface="Wingdings" panose="05000000000000000000" pitchFamily="2" charset="2"/>
              <a:buChar char="§"/>
            </a:pPr>
            <a:r>
              <a:rPr lang="en-US" altLang="ko-KR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Tex+Fa CEO</a:t>
            </a:r>
            <a:r>
              <a:rPr lang="ko-KR" altLang="en-US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비즈니스</a:t>
            </a:r>
            <a:r>
              <a:rPr lang="en-US" altLang="ko-KR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ko-KR" altLang="en-US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한국섬유산업연합회</a:t>
            </a:r>
            <a:r>
              <a:rPr lang="en-US" altLang="ko-KR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endParaRPr lang="ko-KR" altLang="en-US" sz="1600" b="1" spc="-28"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101600" indent="165100" defTabSz="514350" latinLnBrk="1">
              <a:lnSpc>
                <a:spcPct val="200000"/>
              </a:lnSpc>
              <a:spcAft>
                <a:spcPts val="169"/>
              </a:spcAft>
              <a:buFont typeface="Wingdings" panose="05000000000000000000" pitchFamily="2" charset="2"/>
              <a:buChar char="§"/>
            </a:pPr>
            <a:r>
              <a:rPr lang="en-US" altLang="ko-KR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Chicago State University </a:t>
            </a:r>
            <a:r>
              <a:rPr lang="ko-KR" altLang="en-US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수료</a:t>
            </a:r>
          </a:p>
          <a:p>
            <a:pPr marL="101600" indent="165100" defTabSz="514350" latinLnBrk="1">
              <a:lnSpc>
                <a:spcPct val="200000"/>
              </a:lnSpc>
              <a:spcAft>
                <a:spcPts val="169"/>
              </a:spcAft>
              <a:buFont typeface="Wingdings" panose="05000000000000000000" pitchFamily="2" charset="2"/>
              <a:buChar char="§"/>
            </a:pPr>
            <a:r>
              <a:rPr lang="ko-KR" altLang="en-US" sz="1600" b="1" spc="-28">
                <a:latin typeface="+mn-ea"/>
                <a:cs typeface="Arial" panose="020B0604020202020204" pitchFamily="34" charset="0"/>
                <a:sym typeface="Wingdings" panose="05000000000000000000" pitchFamily="2" charset="2"/>
              </a:rPr>
              <a:t>상명대학교부속여자고등학교 수석 졸업</a:t>
            </a:r>
            <a:endParaRPr lang="en-US" altLang="ko-KR" sz="1600" b="1" spc="-28" dirty="0">
              <a:latin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6" name="텍스트 개체 틀 2">
            <a:extLst>
              <a:ext uri="{FF2B5EF4-FFF2-40B4-BE49-F238E27FC236}">
                <a16:creationId xmlns:a16="http://schemas.microsoft.com/office/drawing/2014/main" id="{14AB62AC-046E-B1AC-8B7F-4CA9A866CDBC}"/>
              </a:ext>
            </a:extLst>
          </p:cNvPr>
          <p:cNvSpPr txBox="1">
            <a:spLocks/>
          </p:cNvSpPr>
          <p:nvPr/>
        </p:nvSpPr>
        <p:spPr>
          <a:xfrm>
            <a:off x="602197" y="411662"/>
            <a:ext cx="5036967" cy="627293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01798" indent="-101798" algn="l" defTabSz="514350" rtl="0" eaLnBrk="1" latinLnBrk="1" hangingPunct="1">
              <a:lnSpc>
                <a:spcPct val="110000"/>
              </a:lnSpc>
              <a:spcBef>
                <a:spcPts val="0"/>
              </a:spcBef>
              <a:spcAft>
                <a:spcPts val="169"/>
              </a:spcAft>
              <a:buFont typeface="Wingdings" panose="05000000000000000000" pitchFamily="2" charset="2"/>
              <a:buChar char="§"/>
              <a:defRPr sz="788" b="1" kern="1200" spc="-28" baseline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defRPr>
            </a:lvl1pPr>
            <a:lvl2pPr marL="1786" indent="0" algn="l" defTabSz="514350" rtl="0" eaLnBrk="1" latinLnBrk="1" hangingPunct="1">
              <a:lnSpc>
                <a:spcPct val="110000"/>
              </a:lnSpc>
              <a:spcBef>
                <a:spcPts val="0"/>
              </a:spcBef>
              <a:spcAft>
                <a:spcPts val="169"/>
              </a:spcAft>
              <a:buFont typeface="Wingdings" panose="05000000000000000000" pitchFamily="2" charset="2"/>
              <a:buNone/>
              <a:defRPr sz="675" kern="1200" spc="-28" baseline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defRPr>
            </a:lvl2pPr>
            <a:lvl3pPr marL="250031" indent="0" algn="l" defTabSz="514350" rtl="0" eaLnBrk="1" latinLnBrk="1" hangingPunct="1">
              <a:lnSpc>
                <a:spcPct val="110000"/>
              </a:lnSpc>
              <a:spcBef>
                <a:spcPts val="0"/>
              </a:spcBef>
              <a:spcAft>
                <a:spcPts val="169"/>
              </a:spcAft>
              <a:buFont typeface="Wingdings" panose="05000000000000000000" pitchFamily="2" charset="2"/>
              <a:buChar char="§"/>
              <a:defRPr sz="675" kern="1200" spc="-28" baseline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defRPr>
            </a:lvl3pPr>
            <a:lvl4pPr marL="417909" indent="-102692" algn="l" defTabSz="514350" rtl="0" eaLnBrk="1" latinLnBrk="1" hangingPunct="1">
              <a:lnSpc>
                <a:spcPct val="110000"/>
              </a:lnSpc>
              <a:spcBef>
                <a:spcPts val="0"/>
              </a:spcBef>
              <a:spcAft>
                <a:spcPts val="169"/>
              </a:spcAft>
              <a:buFont typeface="Arial" panose="020B0604020202020204" pitchFamily="34" charset="0"/>
              <a:buChar char="»"/>
              <a:defRPr sz="675" kern="1200" spc="-28" baseline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defRPr>
            </a:lvl4pPr>
            <a:lvl5pPr marL="514350" indent="-76795" algn="l" defTabSz="514350" rtl="0" eaLnBrk="1" latinLnBrk="1" hangingPunct="1">
              <a:lnSpc>
                <a:spcPct val="110000"/>
              </a:lnSpc>
              <a:spcBef>
                <a:spcPts val="0"/>
              </a:spcBef>
              <a:spcAft>
                <a:spcPts val="169"/>
              </a:spcAft>
              <a:buSzPct val="100000"/>
              <a:buFont typeface="Arial" panose="020B0604020202020204" pitchFamily="34" charset="0"/>
              <a:buChar char="›"/>
              <a:defRPr sz="675" kern="1200" spc="-28" baseline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defRPr>
            </a:lvl5pPr>
            <a:lvl6pPr marL="610791" indent="-96441" algn="l" defTabSz="51435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169"/>
              </a:spcAft>
              <a:buSzPct val="100000"/>
              <a:buFont typeface="Arial" panose="020B0604020202020204" pitchFamily="34" charset="0"/>
              <a:buChar char="▫"/>
              <a:defRPr sz="9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610791" indent="-96441" algn="l" defTabSz="51435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169"/>
              </a:spcAft>
              <a:buSzPct val="100000"/>
              <a:buFont typeface="Arial" panose="020B0604020202020204" pitchFamily="34" charset="0"/>
              <a:buChar char="▫"/>
              <a:defRPr sz="9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610791" indent="-96441" algn="l" defTabSz="51435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169"/>
              </a:spcAft>
              <a:buSzPct val="100000"/>
              <a:buFont typeface="Arial" panose="020B0604020202020204" pitchFamily="34" charset="0"/>
              <a:buChar char="▫"/>
              <a:defRPr sz="9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610791" indent="-96441" algn="l" defTabSz="51435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169"/>
              </a:spcAft>
              <a:buSzPct val="100000"/>
              <a:buFont typeface="Arial" panose="020B0604020202020204" pitchFamily="34" charset="0"/>
              <a:buChar char="▫"/>
              <a:defRPr sz="9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>
              <a:lnSpc>
                <a:spcPct val="130000"/>
              </a:lnSpc>
              <a:buFont typeface="Wingdings" panose="05000000000000000000" pitchFamily="2" charset="2"/>
              <a:buChar char="q"/>
            </a:pPr>
            <a:r>
              <a:rPr lang="ko-KR" altLang="en-US" sz="1800" dirty="0">
                <a:latin typeface="+mn-ea"/>
                <a:ea typeface="+mn-ea"/>
                <a:sym typeface="Wingdings" panose="05000000000000000000" pitchFamily="2" charset="2"/>
              </a:rPr>
              <a:t> 경력</a:t>
            </a:r>
            <a:endParaRPr lang="en-US" altLang="ko-KR" sz="1800" dirty="0">
              <a:latin typeface="+mn-ea"/>
              <a:ea typeface="+mn-ea"/>
              <a:sym typeface="Wingdings" panose="05000000000000000000" pitchFamily="2" charset="2"/>
            </a:endParaRPr>
          </a:p>
          <a:p>
            <a:pPr marL="101600" indent="165100">
              <a:lnSpc>
                <a:spcPct val="130000"/>
              </a:lnSpc>
            </a:pPr>
            <a:r>
              <a:rPr lang="ko-KR" altLang="en-US" sz="1600">
                <a:latin typeface="+mn-ea"/>
                <a:ea typeface="+mn-ea"/>
                <a:sym typeface="Wingdings" panose="05000000000000000000" pitchFamily="2" charset="2"/>
              </a:rPr>
              <a:t>국세청 납세자 세법교실 외부교수</a:t>
            </a:r>
            <a:endParaRPr lang="en-US" altLang="ko-KR" sz="1600">
              <a:latin typeface="+mn-ea"/>
              <a:ea typeface="+mn-ea"/>
              <a:sym typeface="Wingdings" panose="05000000000000000000" pitchFamily="2" charset="2"/>
            </a:endParaRPr>
          </a:p>
          <a:p>
            <a:pPr marL="101600" indent="165100">
              <a:lnSpc>
                <a:spcPct val="130000"/>
              </a:lnSpc>
            </a:pPr>
            <a:r>
              <a:rPr lang="ko-KR" altLang="en-US" sz="1500">
                <a:latin typeface="+mn-ea"/>
                <a:ea typeface="+mn-ea"/>
                <a:sym typeface="Wingdings" panose="05000000000000000000" pitchFamily="2" charset="2"/>
              </a:rPr>
              <a:t>전</a:t>
            </a:r>
            <a:r>
              <a:rPr lang="en-US" altLang="ko-KR" sz="1500" dirty="0">
                <a:latin typeface="+mn-ea"/>
                <a:ea typeface="+mn-ea"/>
                <a:sym typeface="Wingdings" panose="05000000000000000000" pitchFamily="2" charset="2"/>
              </a:rPr>
              <a:t>)</a:t>
            </a:r>
            <a:r>
              <a:rPr lang="ko-KR" altLang="en-US" sz="1500" dirty="0">
                <a:latin typeface="+mn-ea"/>
                <a:ea typeface="+mn-ea"/>
                <a:sym typeface="Wingdings" panose="05000000000000000000" pitchFamily="2" charset="2"/>
              </a:rPr>
              <a:t>세무법인이화 역삼 본점 대표세무사</a:t>
            </a:r>
            <a:endParaRPr lang="en-US" altLang="ko-KR" sz="1500" dirty="0">
              <a:latin typeface="+mn-ea"/>
              <a:ea typeface="+mn-ea"/>
              <a:sym typeface="Wingdings" panose="05000000000000000000" pitchFamily="2" charset="2"/>
            </a:endParaRPr>
          </a:p>
          <a:p>
            <a:pPr marL="101600" indent="165100">
              <a:lnSpc>
                <a:spcPct val="130000"/>
              </a:lnSpc>
            </a:pPr>
            <a:r>
              <a:rPr lang="ko-KR" altLang="en-US" sz="1500" dirty="0">
                <a:latin typeface="+mn-ea"/>
                <a:ea typeface="+mn-ea"/>
                <a:sym typeface="Wingdings" panose="05000000000000000000" pitchFamily="2" charset="2"/>
              </a:rPr>
              <a:t>전</a:t>
            </a:r>
            <a:r>
              <a:rPr lang="en-US" altLang="ko-KR" sz="1500" dirty="0">
                <a:latin typeface="+mn-ea"/>
                <a:ea typeface="+mn-ea"/>
                <a:sym typeface="Wingdings" panose="05000000000000000000" pitchFamily="2" charset="2"/>
              </a:rPr>
              <a:t>)</a:t>
            </a:r>
            <a:r>
              <a:rPr lang="ko-KR" altLang="en-US" sz="1500" dirty="0">
                <a:latin typeface="+mn-ea"/>
                <a:ea typeface="+mn-ea"/>
                <a:sym typeface="Wingdings" panose="05000000000000000000" pitchFamily="2" charset="2"/>
              </a:rPr>
              <a:t>부평세무서 국세심사위원회 위원</a:t>
            </a:r>
            <a:endParaRPr lang="en-US" altLang="ko-KR" sz="1500" dirty="0">
              <a:latin typeface="+mn-ea"/>
              <a:ea typeface="+mn-ea"/>
              <a:sym typeface="Wingdings" panose="05000000000000000000" pitchFamily="2" charset="2"/>
            </a:endParaRPr>
          </a:p>
          <a:p>
            <a:pPr marL="101600" indent="165100">
              <a:lnSpc>
                <a:spcPct val="130000"/>
              </a:lnSpc>
            </a:pPr>
            <a:r>
              <a:rPr lang="ko-KR" altLang="en-US" sz="1500" dirty="0">
                <a:latin typeface="+mn-ea"/>
                <a:ea typeface="+mn-ea"/>
                <a:sym typeface="Wingdings" panose="05000000000000000000" pitchFamily="2" charset="2"/>
              </a:rPr>
              <a:t>한국세무사회 국제협력위원</a:t>
            </a:r>
            <a:endParaRPr lang="en-US" altLang="ko-KR" sz="1500" dirty="0">
              <a:latin typeface="+mn-ea"/>
              <a:ea typeface="+mn-ea"/>
              <a:sym typeface="Wingdings" panose="05000000000000000000" pitchFamily="2" charset="2"/>
            </a:endParaRPr>
          </a:p>
          <a:p>
            <a:pPr marL="101600" indent="165100">
              <a:lnSpc>
                <a:spcPct val="130000"/>
              </a:lnSpc>
            </a:pPr>
            <a:r>
              <a:rPr lang="ko-KR" altLang="en-US" sz="1500">
                <a:latin typeface="+mn-ea"/>
                <a:ea typeface="+mn-ea"/>
                <a:sym typeface="Wingdings" panose="05000000000000000000" pitchFamily="2" charset="2"/>
              </a:rPr>
              <a:t>은행연합회 세무전문 위원</a:t>
            </a:r>
            <a:endParaRPr lang="en-US" altLang="ko-KR" sz="1500" dirty="0">
              <a:latin typeface="+mn-ea"/>
              <a:ea typeface="+mn-ea"/>
              <a:sym typeface="Wingdings" panose="05000000000000000000" pitchFamily="2" charset="2"/>
            </a:endParaRPr>
          </a:p>
          <a:p>
            <a:pPr marL="101600" indent="165100">
              <a:lnSpc>
                <a:spcPct val="130000"/>
              </a:lnSpc>
            </a:pPr>
            <a:r>
              <a:rPr lang="ko-KR" altLang="en-US" sz="1500" dirty="0">
                <a:latin typeface="+mn-ea"/>
                <a:ea typeface="+mn-ea"/>
                <a:sym typeface="Wingdings" panose="05000000000000000000" pitchFamily="2" charset="2"/>
              </a:rPr>
              <a:t>국가자격시험 </a:t>
            </a:r>
            <a:r>
              <a:rPr lang="ko-KR" altLang="en-US" sz="1500">
                <a:latin typeface="+mn-ea"/>
                <a:ea typeface="+mn-ea"/>
                <a:sym typeface="Wingdings" panose="05000000000000000000" pitchFamily="2" charset="2"/>
              </a:rPr>
              <a:t>세법 출제위원</a:t>
            </a:r>
            <a:endParaRPr lang="en-US" altLang="ko-KR" sz="1500">
              <a:latin typeface="+mn-ea"/>
              <a:ea typeface="+mn-ea"/>
              <a:sym typeface="Wingdings" panose="05000000000000000000" pitchFamily="2" charset="2"/>
            </a:endParaRPr>
          </a:p>
          <a:p>
            <a:pPr marL="101600" indent="165100">
              <a:lnSpc>
                <a:spcPct val="130000"/>
              </a:lnSpc>
            </a:pPr>
            <a:r>
              <a:rPr lang="ko-KR" altLang="en-US" sz="1500">
                <a:latin typeface="+mn-ea"/>
                <a:ea typeface="+mn-ea"/>
                <a:sym typeface="Wingdings" panose="05000000000000000000" pitchFamily="2" charset="2"/>
              </a:rPr>
              <a:t>한국무역협회 세무 자문위원</a:t>
            </a:r>
            <a:endParaRPr lang="en-US" altLang="ko-KR" sz="1500">
              <a:latin typeface="+mn-ea"/>
              <a:ea typeface="+mn-ea"/>
              <a:sym typeface="Wingdings" panose="05000000000000000000" pitchFamily="2" charset="2"/>
            </a:endParaRPr>
          </a:p>
          <a:p>
            <a:pPr marL="101600" indent="165100">
              <a:lnSpc>
                <a:spcPct val="130000"/>
              </a:lnSpc>
            </a:pPr>
            <a:r>
              <a:rPr lang="ko-KR" altLang="en-US" sz="1500">
                <a:latin typeface="+mn-ea"/>
                <a:ea typeface="+mn-ea"/>
                <a:sym typeface="Wingdings" panose="05000000000000000000" pitchFamily="2" charset="2"/>
              </a:rPr>
              <a:t>한국표준협회 세무</a:t>
            </a:r>
            <a:r>
              <a:rPr lang="en-US" altLang="ko-KR" sz="1500">
                <a:latin typeface="+mn-ea"/>
                <a:ea typeface="+mn-ea"/>
                <a:sym typeface="Wingdings" panose="05000000000000000000" pitchFamily="2" charset="2"/>
              </a:rPr>
              <a:t>/</a:t>
            </a:r>
            <a:r>
              <a:rPr lang="ko-KR" altLang="en-US" sz="1500">
                <a:latin typeface="+mn-ea"/>
                <a:ea typeface="+mn-ea"/>
                <a:sym typeface="Wingdings" panose="05000000000000000000" pitchFamily="2" charset="2"/>
              </a:rPr>
              <a:t>회계 강사</a:t>
            </a:r>
            <a:endParaRPr lang="en-US" altLang="ko-KR" sz="1500">
              <a:latin typeface="+mn-ea"/>
              <a:ea typeface="+mn-ea"/>
              <a:sym typeface="Wingdings" panose="05000000000000000000" pitchFamily="2" charset="2"/>
            </a:endParaRPr>
          </a:p>
          <a:p>
            <a:pPr marL="101600" indent="165100">
              <a:lnSpc>
                <a:spcPct val="130000"/>
              </a:lnSpc>
            </a:pPr>
            <a:r>
              <a:rPr lang="ko-KR" altLang="en-US" sz="1500">
                <a:latin typeface="+mn-ea"/>
                <a:ea typeface="+mn-ea"/>
                <a:sym typeface="Wingdings" panose="05000000000000000000" pitchFamily="2" charset="2"/>
              </a:rPr>
              <a:t>한국금융연수원 세무</a:t>
            </a:r>
            <a:r>
              <a:rPr lang="en-US" altLang="ko-KR" sz="1500">
                <a:latin typeface="+mn-ea"/>
                <a:ea typeface="+mn-ea"/>
                <a:sym typeface="Wingdings" panose="05000000000000000000" pitchFamily="2" charset="2"/>
              </a:rPr>
              <a:t>/</a:t>
            </a:r>
            <a:r>
              <a:rPr lang="ko-KR" altLang="en-US" sz="1500">
                <a:latin typeface="+mn-ea"/>
                <a:ea typeface="+mn-ea"/>
                <a:sym typeface="Wingdings" panose="05000000000000000000" pitchFamily="2" charset="2"/>
              </a:rPr>
              <a:t>회계 강사</a:t>
            </a:r>
            <a:endParaRPr lang="en-US" altLang="ko-KR" sz="1500" dirty="0">
              <a:latin typeface="+mn-ea"/>
              <a:ea typeface="+mn-ea"/>
              <a:sym typeface="Wingdings" panose="05000000000000000000" pitchFamily="2" charset="2"/>
            </a:endParaRPr>
          </a:p>
          <a:p>
            <a:pPr marL="101600" indent="165100">
              <a:lnSpc>
                <a:spcPct val="130000"/>
              </a:lnSpc>
            </a:pPr>
            <a:r>
              <a:rPr lang="ko-KR" altLang="en-US" sz="1500" dirty="0">
                <a:latin typeface="+mn-ea"/>
                <a:ea typeface="+mn-ea"/>
                <a:sym typeface="Wingdings" panose="05000000000000000000" pitchFamily="2" charset="2"/>
              </a:rPr>
              <a:t>한국수출입은행</a:t>
            </a:r>
            <a:r>
              <a:rPr lang="en-US" altLang="ko-KR" sz="1500" dirty="0">
                <a:latin typeface="+mn-ea"/>
                <a:ea typeface="+mn-ea"/>
                <a:sym typeface="Wingdings" panose="05000000000000000000" pitchFamily="2" charset="2"/>
              </a:rPr>
              <a:t>(</a:t>
            </a:r>
            <a:r>
              <a:rPr lang="en-US" altLang="ko-KR" sz="1500">
                <a:latin typeface="+mn-ea"/>
                <a:ea typeface="+mn-ea"/>
                <a:sym typeface="Wingdings" panose="05000000000000000000" pitchFamily="2" charset="2"/>
              </a:rPr>
              <a:t>16</a:t>
            </a:r>
            <a:r>
              <a:rPr lang="ko-KR" altLang="en-US" sz="1500">
                <a:latin typeface="+mn-ea"/>
                <a:ea typeface="+mn-ea"/>
                <a:sym typeface="Wingdings" panose="05000000000000000000" pitchFamily="2" charset="2"/>
              </a:rPr>
              <a:t>년</a:t>
            </a:r>
            <a:r>
              <a:rPr lang="en-US" altLang="ko-KR" sz="1500"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450" b="1">
                <a:latin typeface="+mn-ea"/>
                <a:ea typeface="+mn-ea"/>
                <a:sym typeface="Wingdings" panose="05000000000000000000" pitchFamily="2" charset="2"/>
              </a:rPr>
              <a:t>법인세</a:t>
            </a:r>
            <a:r>
              <a:rPr lang="en-US" altLang="ko-KR" sz="1450" b="1" dirty="0"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450" b="1" dirty="0">
                <a:latin typeface="+mn-ea"/>
                <a:ea typeface="+mn-ea"/>
                <a:sym typeface="Wingdings" panose="05000000000000000000" pitchFamily="2" charset="2"/>
              </a:rPr>
              <a:t>세무조사</a:t>
            </a:r>
            <a:r>
              <a:rPr lang="en-US" altLang="ko-KR" sz="1450" b="1"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450" b="1">
                <a:latin typeface="+mn-ea"/>
                <a:ea typeface="+mn-ea"/>
                <a:sym typeface="Wingdings" panose="05000000000000000000" pitchFamily="2" charset="2"/>
              </a:rPr>
              <a:t>국제조세등</a:t>
            </a:r>
            <a:r>
              <a:rPr lang="en-US" altLang="ko-KR" sz="1450" b="1">
                <a:latin typeface="+mn-ea"/>
                <a:ea typeface="+mn-ea"/>
                <a:sym typeface="Wingdings" panose="05000000000000000000" pitchFamily="2" charset="2"/>
              </a:rPr>
              <a:t>)</a:t>
            </a:r>
            <a:endParaRPr lang="en-US" altLang="ko-KR" sz="1450" b="1" dirty="0">
              <a:latin typeface="+mn-ea"/>
              <a:ea typeface="+mn-ea"/>
              <a:sym typeface="Wingdings" panose="05000000000000000000" pitchFamily="2" charset="2"/>
            </a:endParaRPr>
          </a:p>
          <a:p>
            <a:pPr marL="148233" lvl="2">
              <a:lnSpc>
                <a:spcPct val="120000"/>
              </a:lnSpc>
              <a:spcAft>
                <a:spcPts val="300"/>
              </a:spcAft>
              <a:buNone/>
            </a:pPr>
            <a:endParaRPr lang="en-US" altLang="ko-KR" sz="1400" dirty="0">
              <a:latin typeface="+mn-ea"/>
              <a:ea typeface="+mn-ea"/>
              <a:sym typeface="Wingdings" panose="05000000000000000000" pitchFamily="2" charset="2"/>
            </a:endParaRP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q"/>
            </a:pPr>
            <a:r>
              <a:rPr lang="ko-KR" altLang="en-US" sz="1800" dirty="0">
                <a:latin typeface="+mn-ea"/>
                <a:ea typeface="+mn-ea"/>
                <a:sym typeface="Wingdings" panose="05000000000000000000" pitchFamily="2" charset="2"/>
              </a:rPr>
              <a:t> 컨설팅 </a:t>
            </a:r>
            <a:r>
              <a:rPr lang="ko-KR" altLang="en-US" sz="1800">
                <a:latin typeface="+mn-ea"/>
                <a:ea typeface="+mn-ea"/>
                <a:sym typeface="Wingdings" panose="05000000000000000000" pitchFamily="2" charset="2"/>
              </a:rPr>
              <a:t>및 강의</a:t>
            </a:r>
            <a:r>
              <a:rPr lang="en-US" altLang="ko-KR" sz="1500">
                <a:latin typeface="+mn-ea"/>
                <a:ea typeface="+mn-ea"/>
                <a:sym typeface="Wingdings" panose="05000000000000000000" pitchFamily="2" charset="2"/>
              </a:rPr>
              <a:t> </a:t>
            </a:r>
            <a:endParaRPr lang="en-US" altLang="ko-KR" sz="1500" dirty="0">
              <a:latin typeface="+mn-ea"/>
              <a:ea typeface="+mn-ea"/>
              <a:sym typeface="Wingdings" panose="05000000000000000000" pitchFamily="2" charset="2"/>
            </a:endParaRPr>
          </a:p>
          <a:p>
            <a:pPr marL="101600" indent="165100">
              <a:lnSpc>
                <a:spcPct val="130000"/>
              </a:lnSpc>
            </a:pPr>
            <a:r>
              <a:rPr lang="en-US" altLang="ko-KR" sz="1600">
                <a:latin typeface="+mn-ea"/>
                <a:ea typeface="+mn-ea"/>
                <a:sym typeface="Wingdings" panose="05000000000000000000" pitchFamily="2" charset="2"/>
              </a:rPr>
              <a:t>5</a:t>
            </a:r>
            <a:r>
              <a:rPr lang="ko-KR" altLang="en-US" sz="1600">
                <a:latin typeface="+mn-ea"/>
                <a:ea typeface="+mn-ea"/>
                <a:sym typeface="Wingdings" panose="05000000000000000000" pitchFamily="2" charset="2"/>
              </a:rPr>
              <a:t>대 은행 </a:t>
            </a:r>
            <a:r>
              <a:rPr lang="en-US" altLang="ko-KR" sz="1600">
                <a:latin typeface="+mn-ea"/>
                <a:ea typeface="+mn-ea"/>
                <a:sym typeface="Wingdings" panose="05000000000000000000" pitchFamily="2" charset="2"/>
              </a:rPr>
              <a:t>WM/PB</a:t>
            </a:r>
            <a:r>
              <a:rPr lang="ko-KR" altLang="en-US" sz="1600">
                <a:latin typeface="+mn-ea"/>
                <a:ea typeface="+mn-ea"/>
                <a:sym typeface="Wingdings" panose="05000000000000000000" pitchFamily="2" charset="2"/>
              </a:rPr>
              <a:t> 강의</a:t>
            </a:r>
            <a:r>
              <a:rPr lang="en-US" altLang="ko-KR" sz="1450" b="1">
                <a:latin typeface="+mn-ea"/>
                <a:ea typeface="+mn-ea"/>
              </a:rPr>
              <a:t>(</a:t>
            </a:r>
            <a:r>
              <a:rPr lang="ko-KR" altLang="en-US" sz="1450" b="1">
                <a:latin typeface="+mn-ea"/>
                <a:ea typeface="+mn-ea"/>
              </a:rPr>
              <a:t>신한</a:t>
            </a:r>
            <a:r>
              <a:rPr lang="en-US" altLang="ko-KR" sz="1450" b="1">
                <a:latin typeface="+mn-ea"/>
                <a:ea typeface="+mn-ea"/>
              </a:rPr>
              <a:t>, </a:t>
            </a:r>
            <a:r>
              <a:rPr lang="ko-KR" altLang="en-US" sz="1450" b="1">
                <a:latin typeface="+mn-ea"/>
                <a:ea typeface="+mn-ea"/>
              </a:rPr>
              <a:t>우리</a:t>
            </a:r>
            <a:r>
              <a:rPr lang="en-US" altLang="ko-KR" sz="1450" b="1">
                <a:latin typeface="+mn-ea"/>
                <a:ea typeface="+mn-ea"/>
              </a:rPr>
              <a:t>, </a:t>
            </a:r>
            <a:r>
              <a:rPr lang="ko-KR" altLang="en-US" sz="1450" b="1">
                <a:latin typeface="+mn-ea"/>
                <a:ea typeface="+mn-ea"/>
              </a:rPr>
              <a:t>부산</a:t>
            </a:r>
            <a:r>
              <a:rPr lang="en-US" altLang="ko-KR" sz="1450" b="1">
                <a:latin typeface="+mn-ea"/>
                <a:ea typeface="+mn-ea"/>
              </a:rPr>
              <a:t>, </a:t>
            </a:r>
            <a:r>
              <a:rPr lang="ko-KR" altLang="en-US" sz="1450" b="1">
                <a:latin typeface="+mn-ea"/>
                <a:ea typeface="+mn-ea"/>
              </a:rPr>
              <a:t>기업</a:t>
            </a:r>
            <a:r>
              <a:rPr lang="ko-KR" altLang="en-US" sz="1450">
                <a:latin typeface="+mn-ea"/>
                <a:ea typeface="+mn-ea"/>
              </a:rPr>
              <a:t>은행</a:t>
            </a:r>
            <a:r>
              <a:rPr lang="en-US" altLang="ko-KR" sz="1450" b="1">
                <a:latin typeface="+mn-ea"/>
                <a:ea typeface="+mn-ea"/>
              </a:rPr>
              <a:t> </a:t>
            </a:r>
            <a:r>
              <a:rPr lang="ko-KR" altLang="en-US" sz="1450" b="1">
                <a:latin typeface="+mn-ea"/>
                <a:ea typeface="+mn-ea"/>
              </a:rPr>
              <a:t>등</a:t>
            </a:r>
            <a:r>
              <a:rPr lang="en-US" altLang="ko-KR" sz="1450" b="1">
                <a:latin typeface="+mn-ea"/>
                <a:ea typeface="+mn-ea"/>
              </a:rPr>
              <a:t>)</a:t>
            </a:r>
            <a:endParaRPr lang="en-US" altLang="ko-KR" sz="1450" b="1" spc="-50" dirty="0">
              <a:latin typeface="+mn-ea"/>
              <a:ea typeface="+mn-ea"/>
              <a:cs typeface="Malgun Gothic Semilight" panose="020B0502040204020203" pitchFamily="50" charset="-127"/>
              <a:sym typeface="Wingdings" panose="05000000000000000000" pitchFamily="2" charset="2"/>
            </a:endParaRPr>
          </a:p>
          <a:p>
            <a:pPr marL="101600" lvl="2" indent="80963">
              <a:lnSpc>
                <a:spcPct val="130000"/>
              </a:lnSpc>
            </a:pPr>
            <a:r>
              <a:rPr lang="ko-KR" altLang="en-US" sz="1600" b="1">
                <a:latin typeface="+mn-ea"/>
                <a:ea typeface="+mn-ea"/>
                <a:sym typeface="Wingdings" panose="05000000000000000000" pitchFamily="2" charset="2"/>
              </a:rPr>
              <a:t> 대기업 </a:t>
            </a:r>
            <a:r>
              <a:rPr lang="en-US" altLang="ko-KR" sz="1600" b="1">
                <a:latin typeface="+mn-ea"/>
                <a:ea typeface="+mn-ea"/>
                <a:sym typeface="Wingdings" panose="05000000000000000000" pitchFamily="2" charset="2"/>
              </a:rPr>
              <a:t>/ </a:t>
            </a:r>
            <a:r>
              <a:rPr lang="ko-KR" altLang="en-US" sz="1600" b="1">
                <a:latin typeface="+mn-ea"/>
                <a:ea typeface="+mn-ea"/>
                <a:sym typeface="Wingdings" panose="05000000000000000000" pitchFamily="2" charset="2"/>
              </a:rPr>
              <a:t>공공기관 </a:t>
            </a:r>
            <a:r>
              <a:rPr lang="ko-KR" altLang="en-US" sz="1600" b="1" dirty="0">
                <a:latin typeface="+mn-ea"/>
                <a:ea typeface="+mn-ea"/>
                <a:sym typeface="Wingdings" panose="05000000000000000000" pitchFamily="2" charset="2"/>
              </a:rPr>
              <a:t>강의 </a:t>
            </a:r>
            <a:endParaRPr lang="en-US" altLang="ko-KR" sz="1600" b="1" dirty="0">
              <a:latin typeface="+mn-ea"/>
              <a:ea typeface="+mn-ea"/>
              <a:sym typeface="Wingdings" panose="05000000000000000000" pitchFamily="2" charset="2"/>
            </a:endParaRPr>
          </a:p>
          <a:p>
            <a:pPr marL="263525" lvl="2" indent="3175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ko-KR" sz="1450" b="1" dirty="0">
                <a:latin typeface="+mn-ea"/>
                <a:ea typeface="+mn-ea"/>
              </a:rPr>
              <a:t> </a:t>
            </a:r>
            <a:r>
              <a:rPr lang="ko-KR" altLang="en-US" sz="1500" b="1" dirty="0">
                <a:latin typeface="+mn-ea"/>
                <a:ea typeface="+mn-ea"/>
              </a:rPr>
              <a:t>현대차</a:t>
            </a:r>
            <a:r>
              <a:rPr lang="en-US" altLang="ko-KR" sz="1500" b="1" dirty="0">
                <a:latin typeface="+mn-ea"/>
                <a:ea typeface="+mn-ea"/>
              </a:rPr>
              <a:t>, </a:t>
            </a:r>
            <a:r>
              <a:rPr lang="ko-KR" altLang="en-US" sz="1500" b="1" dirty="0" err="1">
                <a:latin typeface="+mn-ea"/>
                <a:ea typeface="+mn-ea"/>
              </a:rPr>
              <a:t>기아차</a:t>
            </a:r>
            <a:r>
              <a:rPr lang="en-US" altLang="ko-KR" sz="1500" b="1" dirty="0">
                <a:latin typeface="+mn-ea"/>
                <a:ea typeface="+mn-ea"/>
              </a:rPr>
              <a:t>, LG </a:t>
            </a:r>
            <a:r>
              <a:rPr lang="ko-KR" altLang="en-US" sz="1500" b="1" dirty="0">
                <a:latin typeface="+mn-ea"/>
                <a:ea typeface="+mn-ea"/>
              </a:rPr>
              <a:t>전자</a:t>
            </a:r>
            <a:r>
              <a:rPr lang="en-US" altLang="ko-KR" sz="1500" b="1" dirty="0">
                <a:latin typeface="+mn-ea"/>
                <a:ea typeface="+mn-ea"/>
              </a:rPr>
              <a:t>, LG</a:t>
            </a:r>
            <a:r>
              <a:rPr lang="ko-KR" altLang="en-US" sz="1500" b="1" dirty="0">
                <a:latin typeface="+mn-ea"/>
                <a:ea typeface="+mn-ea"/>
              </a:rPr>
              <a:t>에너지솔루션</a:t>
            </a:r>
            <a:endParaRPr lang="en-US" altLang="ko-KR" sz="1500" b="1" dirty="0">
              <a:latin typeface="+mn-ea"/>
              <a:ea typeface="+mn-ea"/>
            </a:endParaRPr>
          </a:p>
          <a:p>
            <a:pPr marL="365125" lvl="2" indent="-98425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ko-KR" sz="1500" b="1" dirty="0">
                <a:latin typeface="+mn-ea"/>
                <a:ea typeface="+mn-ea"/>
              </a:rPr>
              <a:t> LG</a:t>
            </a:r>
            <a:r>
              <a:rPr lang="ko-KR" altLang="en-US" sz="1500" b="1" dirty="0">
                <a:latin typeface="+mn-ea"/>
                <a:ea typeface="+mn-ea"/>
              </a:rPr>
              <a:t>디스플레이</a:t>
            </a:r>
            <a:r>
              <a:rPr lang="en-US" altLang="ko-KR" sz="1500" b="1" dirty="0">
                <a:latin typeface="+mn-ea"/>
                <a:ea typeface="+mn-ea"/>
              </a:rPr>
              <a:t>, DL</a:t>
            </a:r>
            <a:r>
              <a:rPr lang="ko-KR" altLang="en-US" sz="1500" b="1" dirty="0" err="1">
                <a:latin typeface="+mn-ea"/>
                <a:ea typeface="+mn-ea"/>
              </a:rPr>
              <a:t>이엔씨</a:t>
            </a:r>
            <a:r>
              <a:rPr lang="en-US" altLang="ko-KR" sz="1500" b="1" dirty="0">
                <a:latin typeface="+mn-ea"/>
                <a:ea typeface="+mn-ea"/>
              </a:rPr>
              <a:t>, </a:t>
            </a:r>
            <a:r>
              <a:rPr lang="ko-KR" altLang="en-US" sz="1500" b="1" dirty="0" err="1">
                <a:latin typeface="+mn-ea"/>
                <a:ea typeface="+mn-ea"/>
              </a:rPr>
              <a:t>현대케피코</a:t>
            </a:r>
            <a:r>
              <a:rPr lang="ko-KR" altLang="en-US" sz="1500" b="1" dirty="0">
                <a:latin typeface="+mn-ea"/>
                <a:ea typeface="+mn-ea"/>
              </a:rPr>
              <a:t> 등</a:t>
            </a:r>
            <a:endParaRPr lang="en-US" altLang="ko-KR" sz="1500" b="1" dirty="0">
              <a:latin typeface="+mn-ea"/>
              <a:ea typeface="+mn-ea"/>
            </a:endParaRPr>
          </a:p>
          <a:p>
            <a:pPr marL="365125" lvl="2" indent="-98425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ko-KR" sz="1500" b="1" dirty="0">
                <a:latin typeface="+mn-ea"/>
                <a:ea typeface="+mn-ea"/>
                <a:sym typeface="Wingdings" panose="05000000000000000000" pitchFamily="2" charset="2"/>
              </a:rPr>
              <a:t> LG</a:t>
            </a:r>
            <a:r>
              <a:rPr lang="ko-KR" altLang="en-US" sz="1500" b="1">
                <a:latin typeface="+mn-ea"/>
                <a:ea typeface="+mn-ea"/>
                <a:sym typeface="Wingdings" panose="05000000000000000000" pitchFamily="2" charset="2"/>
              </a:rPr>
              <a:t>그룹 </a:t>
            </a:r>
            <a:r>
              <a:rPr lang="en-US" altLang="ko-KR" sz="1500" b="1">
                <a:latin typeface="+mn-ea"/>
                <a:ea typeface="+mn-ea"/>
                <a:sym typeface="Wingdings" panose="05000000000000000000" pitchFamily="2" charset="2"/>
              </a:rPr>
              <a:t>&amp; </a:t>
            </a:r>
            <a:r>
              <a:rPr lang="ko-KR" altLang="en-US" sz="1500" b="1">
                <a:latin typeface="+mn-ea"/>
                <a:ea typeface="+mn-ea"/>
                <a:sym typeface="Wingdings" panose="05000000000000000000" pitchFamily="2" charset="2"/>
              </a:rPr>
              <a:t>산업은행 </a:t>
            </a:r>
            <a:r>
              <a:rPr lang="ko-KR" altLang="en-US" sz="1500" b="1" dirty="0">
                <a:latin typeface="+mn-ea"/>
                <a:ea typeface="+mn-ea"/>
                <a:sym typeface="Wingdings" panose="05000000000000000000" pitchFamily="2" charset="2"/>
              </a:rPr>
              <a:t>세무 </a:t>
            </a:r>
            <a:r>
              <a:rPr lang="en-US" altLang="ko-KR" sz="1500" b="1" dirty="0">
                <a:latin typeface="+mn-ea"/>
                <a:ea typeface="+mn-ea"/>
                <a:sym typeface="Wingdings" panose="05000000000000000000" pitchFamily="2" charset="2"/>
              </a:rPr>
              <a:t>/ </a:t>
            </a:r>
            <a:r>
              <a:rPr lang="ko-KR" altLang="en-US" sz="1500" b="1" dirty="0">
                <a:latin typeface="+mn-ea"/>
                <a:ea typeface="+mn-ea"/>
                <a:sym typeface="Wingdings" panose="05000000000000000000" pitchFamily="2" charset="2"/>
              </a:rPr>
              <a:t>재무 컨설턴트</a:t>
            </a:r>
            <a:endParaRPr lang="en-US" altLang="ko-KR" sz="1500" b="1" dirty="0">
              <a:latin typeface="+mn-ea"/>
              <a:ea typeface="+mn-ea"/>
              <a:sym typeface="Wingdings" panose="05000000000000000000" pitchFamily="2" charset="2"/>
            </a:endParaRPr>
          </a:p>
          <a:p>
            <a:pPr marL="365125" lvl="2" indent="-98425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ko-KR" altLang="en-US" sz="1500" b="1" dirty="0">
                <a:latin typeface="+mn-ea"/>
                <a:ea typeface="+mn-ea"/>
                <a:sym typeface="Wingdings" panose="05000000000000000000" pitchFamily="2" charset="2"/>
              </a:rPr>
              <a:t> 경상남도교육청</a:t>
            </a:r>
            <a:r>
              <a:rPr lang="en-US" altLang="ko-KR" sz="1500" b="1" dirty="0"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500" b="1" dirty="0">
                <a:latin typeface="+mn-ea"/>
                <a:ea typeface="+mn-ea"/>
                <a:sym typeface="Wingdings" panose="05000000000000000000" pitchFamily="2" charset="2"/>
              </a:rPr>
              <a:t>건설환경연구원</a:t>
            </a:r>
            <a:r>
              <a:rPr lang="en-US" altLang="ko-KR" sz="1500" b="1">
                <a:latin typeface="+mn-ea"/>
                <a:ea typeface="+mn-ea"/>
                <a:sym typeface="Wingdings" panose="05000000000000000000" pitchFamily="2" charset="2"/>
              </a:rPr>
              <a:t>, </a:t>
            </a:r>
            <a:r>
              <a:rPr lang="ko-KR" altLang="en-US" sz="1500" b="1">
                <a:latin typeface="+mn-ea"/>
                <a:ea typeface="+mn-ea"/>
                <a:sym typeface="Wingdings" panose="05000000000000000000" pitchFamily="2" charset="2"/>
              </a:rPr>
              <a:t>부산도시공사</a:t>
            </a:r>
            <a:endParaRPr lang="en-US" altLang="ko-KR" sz="1500" b="1" dirty="0">
              <a:latin typeface="+mn-ea"/>
              <a:ea typeface="+mn-ea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43960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  <a:cs typeface="Noto Sans CJK KR" pitchFamily="34" charset="-120"/>
              </a:rPr>
              <a:t>1. 종합소득세란?</a:t>
            </a:r>
            <a:endParaRPr lang="en-US" sz="2600" dirty="0"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8058912" y="13563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>
                <a:solidFill>
                  <a:srgbClr val="D8E6F7"/>
                </a:solidFill>
                <a:latin typeface="+mn-ea"/>
              </a:rPr>
              <a:t>기본개념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6" name="Text 4"/>
          <p:cNvSpPr/>
          <p:nvPr/>
        </p:nvSpPr>
        <p:spPr>
          <a:xfrm>
            <a:off x="320040" y="65740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1031240"/>
            <a:ext cx="11430000" cy="731520"/>
          </a:xfrm>
          <a:prstGeom prst="roundRect">
            <a:avLst>
              <a:gd name="adj" fmla="val 10000"/>
            </a:avLst>
          </a:prstGeom>
          <a:solidFill>
            <a:srgbClr val="F0F5FB"/>
          </a:solidFill>
          <a:ln w="12700">
            <a:solidFill>
              <a:srgbClr val="D3E2F2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622189" y="1186688"/>
            <a:ext cx="7716741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1E293B"/>
                </a:solidFill>
              </a:rPr>
              <a:t>한 해 동안 발생한 여러 종류의 소득을 합산해 계산하는 세금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79" y="1506728"/>
            <a:ext cx="4932045" cy="162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5F6B7A"/>
                </a:solidFill>
              </a:rPr>
              <a:t>신고 시기: 다음 해 5월(성실신고확인 대상은 6월 말)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85800" y="2070100"/>
            <a:ext cx="1554480" cy="960120"/>
          </a:xfrm>
          <a:prstGeom prst="roundRect">
            <a:avLst>
              <a:gd name="adj" fmla="val 7619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400" b="1"/>
          </a:p>
        </p:txBody>
      </p:sp>
      <p:sp>
        <p:nvSpPr>
          <p:cNvPr id="11" name="Text 9"/>
          <p:cNvSpPr/>
          <p:nvPr/>
        </p:nvSpPr>
        <p:spPr>
          <a:xfrm>
            <a:off x="758952" y="2310892"/>
            <a:ext cx="140817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solidFill>
                  <a:srgbClr val="2F80ED"/>
                </a:solidFill>
              </a:rPr>
              <a:t>이자소득</a:t>
            </a:r>
            <a:endParaRPr lang="en-US" b="1" dirty="0"/>
          </a:p>
        </p:txBody>
      </p:sp>
      <p:sp>
        <p:nvSpPr>
          <p:cNvPr id="12" name="Text 10"/>
          <p:cNvSpPr/>
          <p:nvPr/>
        </p:nvSpPr>
        <p:spPr>
          <a:xfrm>
            <a:off x="758952" y="2636012"/>
            <a:ext cx="140817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200" b="1" dirty="0">
                <a:solidFill>
                  <a:srgbClr val="5F6B7A"/>
                </a:solidFill>
              </a:rPr>
              <a:t>예금이자</a:t>
            </a:r>
            <a:endParaRPr lang="en-US" sz="1200" b="1" dirty="0"/>
          </a:p>
        </p:txBody>
      </p:sp>
      <p:sp>
        <p:nvSpPr>
          <p:cNvPr id="13" name="Shape 11"/>
          <p:cNvSpPr/>
          <p:nvPr/>
        </p:nvSpPr>
        <p:spPr>
          <a:xfrm>
            <a:off x="2532888" y="2070100"/>
            <a:ext cx="1554480" cy="960120"/>
          </a:xfrm>
          <a:prstGeom prst="roundRect">
            <a:avLst>
              <a:gd name="adj" fmla="val 7619"/>
            </a:avLst>
          </a:prstGeom>
          <a:solidFill>
            <a:srgbClr val="F3EEFF"/>
          </a:solidFill>
          <a:ln w="12700">
            <a:solidFill>
              <a:srgbClr val="8A63D2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400" b="1"/>
          </a:p>
        </p:txBody>
      </p:sp>
      <p:sp>
        <p:nvSpPr>
          <p:cNvPr id="14" name="Text 12"/>
          <p:cNvSpPr/>
          <p:nvPr/>
        </p:nvSpPr>
        <p:spPr>
          <a:xfrm>
            <a:off x="2606040" y="2310892"/>
            <a:ext cx="140817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solidFill>
                  <a:srgbClr val="8A63D2"/>
                </a:solidFill>
              </a:rPr>
              <a:t>배당소득</a:t>
            </a:r>
            <a:endParaRPr lang="en-US" b="1" dirty="0"/>
          </a:p>
        </p:txBody>
      </p:sp>
      <p:sp>
        <p:nvSpPr>
          <p:cNvPr id="15" name="Text 13"/>
          <p:cNvSpPr/>
          <p:nvPr/>
        </p:nvSpPr>
        <p:spPr>
          <a:xfrm>
            <a:off x="2606040" y="2636012"/>
            <a:ext cx="140817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200" b="1" dirty="0" err="1">
                <a:solidFill>
                  <a:srgbClr val="5F6B7A"/>
                </a:solidFill>
              </a:rPr>
              <a:t>주식</a:t>
            </a:r>
            <a:r>
              <a:rPr lang="en-US" sz="1200" b="1" dirty="0">
                <a:solidFill>
                  <a:srgbClr val="5F6B7A"/>
                </a:solidFill>
              </a:rPr>
              <a:t> </a:t>
            </a:r>
            <a:r>
              <a:rPr lang="en-US" sz="1200" b="1" dirty="0" err="1">
                <a:solidFill>
                  <a:srgbClr val="5F6B7A"/>
                </a:solidFill>
              </a:rPr>
              <a:t>배당</a:t>
            </a:r>
            <a:endParaRPr lang="en-US" sz="1200" b="1" dirty="0"/>
          </a:p>
        </p:txBody>
      </p:sp>
      <p:sp>
        <p:nvSpPr>
          <p:cNvPr id="16" name="Shape 14"/>
          <p:cNvSpPr/>
          <p:nvPr/>
        </p:nvSpPr>
        <p:spPr>
          <a:xfrm>
            <a:off x="4379976" y="2070100"/>
            <a:ext cx="1554480" cy="960120"/>
          </a:xfrm>
          <a:prstGeom prst="roundRect">
            <a:avLst>
              <a:gd name="adj" fmla="val 7619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400" b="1"/>
          </a:p>
        </p:txBody>
      </p:sp>
      <p:sp>
        <p:nvSpPr>
          <p:cNvPr id="17" name="Text 15"/>
          <p:cNvSpPr/>
          <p:nvPr/>
        </p:nvSpPr>
        <p:spPr>
          <a:xfrm>
            <a:off x="4453128" y="2310892"/>
            <a:ext cx="140817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solidFill>
                  <a:srgbClr val="F2994A"/>
                </a:solidFill>
              </a:rPr>
              <a:t>사업소득</a:t>
            </a:r>
            <a:endParaRPr lang="en-US" b="1" dirty="0"/>
          </a:p>
        </p:txBody>
      </p:sp>
      <p:sp>
        <p:nvSpPr>
          <p:cNvPr id="18" name="Text 16"/>
          <p:cNvSpPr/>
          <p:nvPr/>
        </p:nvSpPr>
        <p:spPr>
          <a:xfrm>
            <a:off x="4453128" y="2636012"/>
            <a:ext cx="140817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200" b="1" dirty="0">
                <a:solidFill>
                  <a:srgbClr val="5F6B7A"/>
                </a:solidFill>
              </a:rPr>
              <a:t>프리랜서·자영업</a:t>
            </a:r>
            <a:endParaRPr lang="en-US" sz="1200" b="1" dirty="0"/>
          </a:p>
        </p:txBody>
      </p:sp>
      <p:sp>
        <p:nvSpPr>
          <p:cNvPr id="19" name="Shape 17"/>
          <p:cNvSpPr/>
          <p:nvPr/>
        </p:nvSpPr>
        <p:spPr>
          <a:xfrm>
            <a:off x="6227064" y="2070100"/>
            <a:ext cx="1554480" cy="960120"/>
          </a:xfrm>
          <a:prstGeom prst="roundRect">
            <a:avLst>
              <a:gd name="adj" fmla="val 7619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400" b="1"/>
          </a:p>
        </p:txBody>
      </p:sp>
      <p:sp>
        <p:nvSpPr>
          <p:cNvPr id="20" name="Text 18"/>
          <p:cNvSpPr/>
          <p:nvPr/>
        </p:nvSpPr>
        <p:spPr>
          <a:xfrm>
            <a:off x="6300216" y="2310892"/>
            <a:ext cx="140817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solidFill>
                  <a:srgbClr val="22A06B"/>
                </a:solidFill>
              </a:rPr>
              <a:t>근로소득</a:t>
            </a:r>
            <a:endParaRPr lang="en-US" b="1" dirty="0"/>
          </a:p>
        </p:txBody>
      </p:sp>
      <p:sp>
        <p:nvSpPr>
          <p:cNvPr id="21" name="Text 19"/>
          <p:cNvSpPr/>
          <p:nvPr/>
        </p:nvSpPr>
        <p:spPr>
          <a:xfrm>
            <a:off x="6300216" y="2636012"/>
            <a:ext cx="140817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200" b="1" dirty="0">
                <a:solidFill>
                  <a:srgbClr val="5F6B7A"/>
                </a:solidFill>
              </a:rPr>
              <a:t>급여·상여</a:t>
            </a:r>
            <a:endParaRPr lang="en-US" sz="1200" b="1" dirty="0"/>
          </a:p>
        </p:txBody>
      </p:sp>
      <p:sp>
        <p:nvSpPr>
          <p:cNvPr id="22" name="Shape 20"/>
          <p:cNvSpPr/>
          <p:nvPr/>
        </p:nvSpPr>
        <p:spPr>
          <a:xfrm>
            <a:off x="8074152" y="2070100"/>
            <a:ext cx="1554480" cy="960120"/>
          </a:xfrm>
          <a:prstGeom prst="roundRect">
            <a:avLst>
              <a:gd name="adj" fmla="val 7619"/>
            </a:avLst>
          </a:prstGeom>
          <a:solidFill>
            <a:srgbClr val="EEF6F8"/>
          </a:solidFill>
          <a:ln w="12700">
            <a:solidFill>
              <a:srgbClr val="4BA3C3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400" b="1"/>
          </a:p>
        </p:txBody>
      </p:sp>
      <p:sp>
        <p:nvSpPr>
          <p:cNvPr id="23" name="Text 21"/>
          <p:cNvSpPr/>
          <p:nvPr/>
        </p:nvSpPr>
        <p:spPr>
          <a:xfrm>
            <a:off x="8147304" y="2310892"/>
            <a:ext cx="140817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solidFill>
                  <a:srgbClr val="4BA3C3"/>
                </a:solidFill>
              </a:rPr>
              <a:t>연금소득</a:t>
            </a:r>
            <a:endParaRPr lang="en-US" b="1" dirty="0"/>
          </a:p>
        </p:txBody>
      </p:sp>
      <p:sp>
        <p:nvSpPr>
          <p:cNvPr id="24" name="Text 22"/>
          <p:cNvSpPr/>
          <p:nvPr/>
        </p:nvSpPr>
        <p:spPr>
          <a:xfrm>
            <a:off x="8147304" y="2636012"/>
            <a:ext cx="140817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200" b="1" dirty="0">
                <a:solidFill>
                  <a:srgbClr val="5F6B7A"/>
                </a:solidFill>
              </a:rPr>
              <a:t>연금수령</a:t>
            </a:r>
            <a:endParaRPr lang="en-US" sz="1200" b="1" dirty="0"/>
          </a:p>
        </p:txBody>
      </p:sp>
      <p:sp>
        <p:nvSpPr>
          <p:cNvPr id="25" name="Shape 23"/>
          <p:cNvSpPr/>
          <p:nvPr/>
        </p:nvSpPr>
        <p:spPr>
          <a:xfrm>
            <a:off x="9921240" y="2070100"/>
            <a:ext cx="1554480" cy="960120"/>
          </a:xfrm>
          <a:prstGeom prst="roundRect">
            <a:avLst>
              <a:gd name="adj" fmla="val 7619"/>
            </a:avLst>
          </a:prstGeom>
          <a:solidFill>
            <a:srgbClr val="FDEEEE"/>
          </a:solidFill>
          <a:ln w="12700">
            <a:solidFill>
              <a:srgbClr val="D95C5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400" b="1"/>
          </a:p>
        </p:txBody>
      </p:sp>
      <p:sp>
        <p:nvSpPr>
          <p:cNvPr id="26" name="Text 24"/>
          <p:cNvSpPr/>
          <p:nvPr/>
        </p:nvSpPr>
        <p:spPr>
          <a:xfrm>
            <a:off x="9994392" y="2310892"/>
            <a:ext cx="1408176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solidFill>
                  <a:srgbClr val="D95C5C"/>
                </a:solidFill>
              </a:rPr>
              <a:t>기타소득</a:t>
            </a:r>
            <a:endParaRPr lang="en-US" b="1" dirty="0"/>
          </a:p>
        </p:txBody>
      </p:sp>
      <p:sp>
        <p:nvSpPr>
          <p:cNvPr id="27" name="Text 25"/>
          <p:cNvSpPr/>
          <p:nvPr/>
        </p:nvSpPr>
        <p:spPr>
          <a:xfrm>
            <a:off x="9994392" y="2636012"/>
            <a:ext cx="1408176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200" b="1" dirty="0">
                <a:solidFill>
                  <a:srgbClr val="5F6B7A"/>
                </a:solidFill>
              </a:rPr>
              <a:t>강연료 등</a:t>
            </a:r>
            <a:endParaRPr lang="en-US" sz="1200" b="1" dirty="0"/>
          </a:p>
        </p:txBody>
      </p:sp>
      <p:sp>
        <p:nvSpPr>
          <p:cNvPr id="28" name="Shape 26"/>
          <p:cNvSpPr/>
          <p:nvPr/>
        </p:nvSpPr>
        <p:spPr>
          <a:xfrm>
            <a:off x="685799" y="3268472"/>
            <a:ext cx="3840481" cy="1659128"/>
          </a:xfrm>
          <a:prstGeom prst="roundRect">
            <a:avLst>
              <a:gd name="adj" fmla="val 6957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000" b="1"/>
          </a:p>
        </p:txBody>
      </p:sp>
      <p:sp>
        <p:nvSpPr>
          <p:cNvPr id="29" name="Shape 27"/>
          <p:cNvSpPr/>
          <p:nvPr/>
        </p:nvSpPr>
        <p:spPr>
          <a:xfrm>
            <a:off x="841248" y="3419348"/>
            <a:ext cx="1417320" cy="310388"/>
          </a:xfrm>
          <a:prstGeom prst="roundRect">
            <a:avLst>
              <a:gd name="adj" fmla="val 21429"/>
            </a:avLst>
          </a:prstGeom>
          <a:solidFill>
            <a:srgbClr val="D4A72C"/>
          </a:solidFill>
          <a:ln w="12700">
            <a:solidFill>
              <a:srgbClr val="D4A72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000" b="1"/>
          </a:p>
        </p:txBody>
      </p:sp>
      <p:sp>
        <p:nvSpPr>
          <p:cNvPr id="30" name="Text 28"/>
          <p:cNvSpPr/>
          <p:nvPr/>
        </p:nvSpPr>
        <p:spPr>
          <a:xfrm>
            <a:off x="877824" y="347421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핵심 개념</a:t>
            </a:r>
            <a:endParaRPr lang="en-US" sz="1600" b="1" dirty="0"/>
          </a:p>
        </p:txBody>
      </p:sp>
      <p:sp>
        <p:nvSpPr>
          <p:cNvPr id="31" name="Text 29"/>
          <p:cNvSpPr/>
          <p:nvPr/>
        </p:nvSpPr>
        <p:spPr>
          <a:xfrm>
            <a:off x="877824" y="4066032"/>
            <a:ext cx="3502152" cy="5212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각 소득별 세금을 따로 내는 경우도 있지만,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1400" b="1" dirty="0" err="1">
                <a:solidFill>
                  <a:srgbClr val="1E293B"/>
                </a:solidFill>
              </a:rPr>
              <a:t>종합소득세는</a:t>
            </a:r>
            <a:r>
              <a:rPr lang="en-US" sz="1400" b="1" dirty="0">
                <a:solidFill>
                  <a:srgbClr val="1E293B"/>
                </a:solidFill>
              </a:rPr>
              <a:t> 일정한 소득을 “</a:t>
            </a:r>
            <a:r>
              <a:rPr lang="en-US" sz="1400" b="1" dirty="0" err="1">
                <a:solidFill>
                  <a:srgbClr val="1E293B"/>
                </a:solidFill>
              </a:rPr>
              <a:t>합산”해</a:t>
            </a:r>
            <a:r>
              <a:rPr lang="en-US" sz="1400" b="1" dirty="0">
                <a:solidFill>
                  <a:srgbClr val="1E293B"/>
                </a:solidFill>
              </a:rPr>
              <a:t>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1400" b="1" dirty="0" err="1">
                <a:solidFill>
                  <a:srgbClr val="1E293B"/>
                </a:solidFill>
              </a:rPr>
              <a:t>최종</a:t>
            </a:r>
            <a:r>
              <a:rPr lang="en-US" sz="1400" b="1" dirty="0">
                <a:solidFill>
                  <a:srgbClr val="1E293B"/>
                </a:solidFill>
              </a:rPr>
              <a:t> 정산하는 성격이 있습니다.</a:t>
            </a:r>
            <a:endParaRPr lang="en-US" sz="1400" b="1" dirty="0"/>
          </a:p>
        </p:txBody>
      </p:sp>
      <p:sp>
        <p:nvSpPr>
          <p:cNvPr id="32" name="Shape 30"/>
          <p:cNvSpPr/>
          <p:nvPr/>
        </p:nvSpPr>
        <p:spPr>
          <a:xfrm>
            <a:off x="4709160" y="3268472"/>
            <a:ext cx="3108960" cy="1659128"/>
          </a:xfrm>
          <a:prstGeom prst="roundRect">
            <a:avLst>
              <a:gd name="adj" fmla="val 6957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000" b="1"/>
          </a:p>
        </p:txBody>
      </p:sp>
      <p:sp>
        <p:nvSpPr>
          <p:cNvPr id="33" name="Shape 31"/>
          <p:cNvSpPr/>
          <p:nvPr/>
        </p:nvSpPr>
        <p:spPr>
          <a:xfrm>
            <a:off x="4818888" y="3419348"/>
            <a:ext cx="1417320" cy="310388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000" b="1"/>
          </a:p>
        </p:txBody>
      </p:sp>
      <p:sp>
        <p:nvSpPr>
          <p:cNvPr id="34" name="Text 32"/>
          <p:cNvSpPr/>
          <p:nvPr/>
        </p:nvSpPr>
        <p:spPr>
          <a:xfrm>
            <a:off x="4855464" y="347421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왜 중요할까</a:t>
            </a:r>
            <a:endParaRPr lang="en-US" sz="1600" b="1" dirty="0"/>
          </a:p>
        </p:txBody>
      </p:sp>
      <p:sp>
        <p:nvSpPr>
          <p:cNvPr id="35" name="Text 33"/>
          <p:cNvSpPr/>
          <p:nvPr/>
        </p:nvSpPr>
        <p:spPr>
          <a:xfrm>
            <a:off x="4855464" y="4066032"/>
            <a:ext cx="2816352" cy="5212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소득이 2곳 이상이거나,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1400" b="1" dirty="0" err="1">
                <a:solidFill>
                  <a:srgbClr val="1E293B"/>
                </a:solidFill>
              </a:rPr>
              <a:t>프리랜서·사업소득이</a:t>
            </a:r>
            <a:r>
              <a:rPr lang="en-US" sz="1400" b="1" dirty="0">
                <a:solidFill>
                  <a:srgbClr val="1E293B"/>
                </a:solidFill>
              </a:rPr>
              <a:t> 있으면 종합소득세 신고 </a:t>
            </a:r>
            <a:r>
              <a:rPr lang="en-US" sz="1400" b="1" dirty="0" err="1">
                <a:solidFill>
                  <a:srgbClr val="1E293B"/>
                </a:solidFill>
              </a:rPr>
              <a:t>여부가</a:t>
            </a:r>
            <a:r>
              <a:rPr lang="en-US" sz="1400" b="1" dirty="0">
                <a:solidFill>
                  <a:srgbClr val="1E293B"/>
                </a:solidFill>
              </a:rPr>
              <a:t> </a:t>
            </a:r>
            <a:r>
              <a:rPr lang="ko-KR" altLang="en-US" sz="1400" b="1" dirty="0">
                <a:solidFill>
                  <a:srgbClr val="1E293B"/>
                </a:solidFill>
              </a:rPr>
              <a:t>매우</a:t>
            </a:r>
            <a:r>
              <a:rPr lang="en-US" altLang="ko-KR" sz="1400" b="1" dirty="0">
                <a:solidFill>
                  <a:srgbClr val="1E293B"/>
                </a:solidFill>
              </a:rPr>
              <a:t> </a:t>
            </a:r>
            <a:r>
              <a:rPr lang="ko-KR" altLang="en-US" sz="1400" b="1" dirty="0">
                <a:solidFill>
                  <a:srgbClr val="1E293B"/>
                </a:solidFill>
              </a:rPr>
              <a:t>중요합니다</a:t>
            </a:r>
            <a:r>
              <a:rPr lang="en-US" altLang="ko-KR" sz="1400" b="1" dirty="0">
                <a:solidFill>
                  <a:srgbClr val="1E293B"/>
                </a:solidFill>
              </a:rPr>
              <a:t>.</a:t>
            </a:r>
            <a:endParaRPr lang="en-US" sz="1400" b="1" dirty="0"/>
          </a:p>
        </p:txBody>
      </p:sp>
      <p:sp>
        <p:nvSpPr>
          <p:cNvPr id="36" name="Shape 34"/>
          <p:cNvSpPr/>
          <p:nvPr/>
        </p:nvSpPr>
        <p:spPr>
          <a:xfrm>
            <a:off x="8001000" y="3268472"/>
            <a:ext cx="3474720" cy="1659128"/>
          </a:xfrm>
          <a:prstGeom prst="roundRect">
            <a:avLst>
              <a:gd name="adj" fmla="val 6957"/>
            </a:avLst>
          </a:prstGeom>
          <a:solidFill>
            <a:srgbClr val="FDEEEE"/>
          </a:solidFill>
          <a:ln w="12700">
            <a:solidFill>
              <a:srgbClr val="D95C5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000" b="1"/>
          </a:p>
        </p:txBody>
      </p:sp>
      <p:sp>
        <p:nvSpPr>
          <p:cNvPr id="37" name="Shape 35"/>
          <p:cNvSpPr/>
          <p:nvPr/>
        </p:nvSpPr>
        <p:spPr>
          <a:xfrm>
            <a:off x="8110728" y="3419348"/>
            <a:ext cx="1673352" cy="310388"/>
          </a:xfrm>
          <a:prstGeom prst="roundRect">
            <a:avLst>
              <a:gd name="adj" fmla="val 21429"/>
            </a:avLst>
          </a:prstGeom>
          <a:solidFill>
            <a:srgbClr val="D95C5C"/>
          </a:solidFill>
          <a:ln w="12700">
            <a:solidFill>
              <a:srgbClr val="D95C5C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000" b="1"/>
          </a:p>
        </p:txBody>
      </p:sp>
      <p:sp>
        <p:nvSpPr>
          <p:cNvPr id="38" name="Text 36"/>
          <p:cNvSpPr/>
          <p:nvPr/>
        </p:nvSpPr>
        <p:spPr>
          <a:xfrm>
            <a:off x="8147304" y="3474212"/>
            <a:ext cx="1636776" cy="16701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자주 듣는 질문</a:t>
            </a:r>
            <a:endParaRPr lang="en-US" sz="1600" b="1" dirty="0"/>
          </a:p>
        </p:txBody>
      </p:sp>
      <p:sp>
        <p:nvSpPr>
          <p:cNvPr id="39" name="Text 37"/>
          <p:cNvSpPr/>
          <p:nvPr/>
        </p:nvSpPr>
        <p:spPr>
          <a:xfrm>
            <a:off x="8147304" y="4066032"/>
            <a:ext cx="3182112" cy="5212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“3.3% 떼였는데 끝 아닌가요?”</a:t>
            </a:r>
            <a:endParaRPr lang="en-US" sz="1400" b="1" dirty="0"/>
          </a:p>
          <a:p>
            <a:pPr marL="0" indent="0">
              <a:lnSpc>
                <a:spcPct val="16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→ 보통은 끝이 아니라,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     </a:t>
            </a:r>
            <a:r>
              <a:rPr lang="en-US" sz="1400" b="1" dirty="0" err="1">
                <a:solidFill>
                  <a:srgbClr val="1E293B"/>
                </a:solidFill>
              </a:rPr>
              <a:t>종합소득세</a:t>
            </a:r>
            <a:r>
              <a:rPr lang="en-US" sz="1400" b="1" dirty="0">
                <a:solidFill>
                  <a:srgbClr val="1E293B"/>
                </a:solidFill>
              </a:rPr>
              <a:t> 신고 때 다시 계산합니다.</a:t>
            </a:r>
            <a:endParaRPr lang="en-US" sz="1400" b="1" dirty="0"/>
          </a:p>
        </p:txBody>
      </p:sp>
      <p:sp>
        <p:nvSpPr>
          <p:cNvPr id="40" name="Shape 38"/>
          <p:cNvSpPr/>
          <p:nvPr/>
        </p:nvSpPr>
        <p:spPr>
          <a:xfrm>
            <a:off x="685799" y="5111496"/>
            <a:ext cx="10789921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b="1"/>
          </a:p>
        </p:txBody>
      </p:sp>
      <p:sp>
        <p:nvSpPr>
          <p:cNvPr id="41" name="Text 39"/>
          <p:cNvSpPr/>
          <p:nvPr/>
        </p:nvSpPr>
        <p:spPr>
          <a:xfrm>
            <a:off x="914400" y="5388356"/>
            <a:ext cx="1979875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123A63"/>
                </a:solidFill>
              </a:rPr>
              <a:t>먼저 구분할 것</a:t>
            </a:r>
            <a:endParaRPr lang="en-US" b="1" dirty="0"/>
          </a:p>
        </p:txBody>
      </p:sp>
      <p:sp>
        <p:nvSpPr>
          <p:cNvPr id="42" name="Text 40"/>
          <p:cNvSpPr/>
          <p:nvPr/>
        </p:nvSpPr>
        <p:spPr>
          <a:xfrm>
            <a:off x="914400" y="5416296"/>
            <a:ext cx="10488168" cy="861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>
                <a:solidFill>
                  <a:srgbClr val="1E293B"/>
                </a:solidFill>
              </a:rPr>
              <a:t>① 어떤 소득인지             </a:t>
            </a:r>
            <a:r>
              <a:rPr lang="en-US" sz="1400" b="1" dirty="0">
                <a:solidFill>
                  <a:srgbClr val="1E293B"/>
                </a:solidFill>
              </a:rPr>
              <a:t>② </a:t>
            </a:r>
            <a:r>
              <a:rPr lang="en-US" sz="1400" b="1">
                <a:solidFill>
                  <a:srgbClr val="1E293B"/>
                </a:solidFill>
              </a:rPr>
              <a:t>합산 대상인지              </a:t>
            </a:r>
            <a:r>
              <a:rPr lang="en-US" sz="1400" b="1" dirty="0">
                <a:solidFill>
                  <a:srgbClr val="1E293B"/>
                </a:solidFill>
              </a:rPr>
              <a:t>③ </a:t>
            </a:r>
            <a:r>
              <a:rPr lang="en-US" sz="1400" b="1">
                <a:solidFill>
                  <a:srgbClr val="1E293B"/>
                </a:solidFill>
              </a:rPr>
              <a:t>원천징수로 끝나는지            </a:t>
            </a:r>
            <a:r>
              <a:rPr lang="en-US" sz="1400" b="1" dirty="0">
                <a:solidFill>
                  <a:srgbClr val="1E293B"/>
                </a:solidFill>
              </a:rPr>
              <a:t>④ 내가 직접 신고해야 하는지</a:t>
            </a:r>
            <a:endParaRPr lang="en-US" sz="1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2. 누가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신고하나?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407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>
                <a:solidFill>
                  <a:srgbClr val="D8E6F7"/>
                </a:solidFill>
                <a:latin typeface="+mn-ea"/>
              </a:rPr>
              <a:t>신고대상과 비대상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6" name="Text 4"/>
          <p:cNvSpPr/>
          <p:nvPr/>
        </p:nvSpPr>
        <p:spPr>
          <a:xfrm>
            <a:off x="320040" y="65613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69900" y="1259840"/>
            <a:ext cx="5197136" cy="3886200"/>
          </a:xfrm>
          <a:prstGeom prst="roundRect">
            <a:avLst>
              <a:gd name="adj" fmla="val 1882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b="1"/>
          </a:p>
        </p:txBody>
      </p:sp>
      <p:sp>
        <p:nvSpPr>
          <p:cNvPr id="8" name="Shape 6"/>
          <p:cNvSpPr/>
          <p:nvPr/>
        </p:nvSpPr>
        <p:spPr>
          <a:xfrm>
            <a:off x="579628" y="1369568"/>
            <a:ext cx="2155952" cy="389462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endParaRPr lang="ko-KR" altLang="en-US" b="1"/>
          </a:p>
        </p:txBody>
      </p:sp>
      <p:sp>
        <p:nvSpPr>
          <p:cNvPr id="9" name="Text 7"/>
          <p:cNvSpPr/>
          <p:nvPr/>
        </p:nvSpPr>
        <p:spPr>
          <a:xfrm>
            <a:off x="312842" y="1433929"/>
            <a:ext cx="2608157" cy="28979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보통 신고대상인 경우</a:t>
            </a:r>
            <a:endParaRPr lang="en-US" sz="1400" b="1" dirty="0"/>
          </a:p>
        </p:txBody>
      </p:sp>
      <p:sp>
        <p:nvSpPr>
          <p:cNvPr id="10" name="Text 8"/>
          <p:cNvSpPr/>
          <p:nvPr/>
        </p:nvSpPr>
        <p:spPr>
          <a:xfrm>
            <a:off x="616204" y="1698752"/>
            <a:ext cx="4983480" cy="33558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• 사업소득이 </a:t>
            </a:r>
            <a:r>
              <a:rPr lang="en-US" sz="1400" b="1" err="1">
                <a:solidFill>
                  <a:srgbClr val="1E293B"/>
                </a:solidFill>
              </a:rPr>
              <a:t>있는</a:t>
            </a:r>
            <a:r>
              <a:rPr lang="en-US" sz="1400" b="1">
                <a:solidFill>
                  <a:srgbClr val="1E293B"/>
                </a:solidFill>
              </a:rPr>
              <a:t> 사람</a:t>
            </a:r>
            <a:endParaRPr lang="en-US" sz="1400" b="1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  - 자영업자, 프리랜서, </a:t>
            </a:r>
            <a:r>
              <a:rPr lang="en-US" sz="1400" b="1" err="1">
                <a:solidFill>
                  <a:srgbClr val="1E293B"/>
                </a:solidFill>
              </a:rPr>
              <a:t>플랫폼노무제공자</a:t>
            </a:r>
            <a:r>
              <a:rPr lang="en-US" sz="1400" b="1">
                <a:solidFill>
                  <a:srgbClr val="1E293B"/>
                </a:solidFill>
              </a:rPr>
              <a:t> 등</a:t>
            </a:r>
            <a:endParaRPr lang="en-US" sz="1400" b="1" dirty="0"/>
          </a:p>
          <a:p>
            <a:pPr marL="0" indent="0">
              <a:lnSpc>
                <a:spcPct val="170000"/>
              </a:lnSpc>
              <a:buNone/>
            </a:pPr>
            <a:endParaRPr lang="en-US" sz="1400" b="1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• 2곳 이상에서 근로소득을 받고 연말정산을 합산하지 </a:t>
            </a:r>
            <a:r>
              <a:rPr lang="en-US" sz="1400" b="1" dirty="0" err="1">
                <a:solidFill>
                  <a:srgbClr val="1E293B"/>
                </a:solidFill>
              </a:rPr>
              <a:t>않은</a:t>
            </a:r>
            <a:r>
              <a:rPr lang="en-US" sz="1400" b="1" dirty="0">
                <a:solidFill>
                  <a:srgbClr val="1E293B"/>
                </a:solidFill>
              </a:rPr>
              <a:t> </a:t>
            </a:r>
            <a:r>
              <a:rPr lang="en-US" sz="1400" b="1" dirty="0" err="1">
                <a:solidFill>
                  <a:srgbClr val="1E293B"/>
                </a:solidFill>
              </a:rPr>
              <a:t>사람</a:t>
            </a:r>
            <a:endParaRPr lang="en-US" sz="1400" b="1" dirty="0">
              <a:solidFill>
                <a:srgbClr val="1E293B"/>
              </a:solidFill>
            </a:endParaRPr>
          </a:p>
          <a:p>
            <a:pPr marL="0" indent="0">
              <a:lnSpc>
                <a:spcPct val="170000"/>
              </a:lnSpc>
              <a:buNone/>
            </a:pPr>
            <a:endParaRPr lang="en-US" sz="1400" b="1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400" b="1">
                <a:solidFill>
                  <a:srgbClr val="1E293B"/>
                </a:solidFill>
              </a:rPr>
              <a:t>• </a:t>
            </a:r>
            <a:r>
              <a:rPr lang="en-US" sz="1400" b="1" dirty="0">
                <a:solidFill>
                  <a:srgbClr val="1E293B"/>
                </a:solidFill>
              </a:rPr>
              <a:t>연말정산 대상이 아닌 기타소득·연금소득 등이 </a:t>
            </a:r>
            <a:r>
              <a:rPr lang="en-US" sz="1400" b="1" dirty="0" err="1">
                <a:solidFill>
                  <a:srgbClr val="1E293B"/>
                </a:solidFill>
              </a:rPr>
              <a:t>있는</a:t>
            </a:r>
            <a:r>
              <a:rPr lang="en-US" sz="1400" b="1" dirty="0">
                <a:solidFill>
                  <a:srgbClr val="1E293B"/>
                </a:solidFill>
              </a:rPr>
              <a:t> </a:t>
            </a:r>
            <a:r>
              <a:rPr lang="en-US" sz="1400" b="1" dirty="0" err="1">
                <a:solidFill>
                  <a:srgbClr val="1E293B"/>
                </a:solidFill>
              </a:rPr>
              <a:t>사람</a:t>
            </a:r>
            <a:endParaRPr lang="en-US" sz="1400" b="1" dirty="0">
              <a:solidFill>
                <a:srgbClr val="1E293B"/>
              </a:solidFill>
            </a:endParaRPr>
          </a:p>
          <a:p>
            <a:pPr marL="0" indent="0">
              <a:lnSpc>
                <a:spcPct val="170000"/>
              </a:lnSpc>
              <a:buNone/>
            </a:pPr>
            <a:endParaRPr lang="en-US" sz="1400" b="1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• 분리과세를 선택하지 </a:t>
            </a:r>
            <a:r>
              <a:rPr lang="en-US" sz="1400" b="1" dirty="0" err="1">
                <a:solidFill>
                  <a:srgbClr val="1E293B"/>
                </a:solidFill>
              </a:rPr>
              <a:t>않고</a:t>
            </a:r>
            <a:r>
              <a:rPr lang="en-US" sz="1400" b="1" dirty="0">
                <a:solidFill>
                  <a:srgbClr val="1E293B"/>
                </a:solidFill>
              </a:rPr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   </a:t>
            </a:r>
            <a:r>
              <a:rPr lang="en-US" sz="1400" b="1" dirty="0" err="1">
                <a:solidFill>
                  <a:srgbClr val="1E293B"/>
                </a:solidFill>
              </a:rPr>
              <a:t>종합과세하는</a:t>
            </a:r>
            <a:r>
              <a:rPr lang="en-US" sz="1400" b="1" dirty="0">
                <a:solidFill>
                  <a:srgbClr val="1E293B"/>
                </a:solidFill>
              </a:rPr>
              <a:t> 금융소득 등이 있는 사람</a:t>
            </a:r>
            <a:endParaRPr lang="en-US" sz="1400" b="1" dirty="0"/>
          </a:p>
        </p:txBody>
      </p:sp>
      <p:sp>
        <p:nvSpPr>
          <p:cNvPr id="11" name="Shape 9"/>
          <p:cNvSpPr/>
          <p:nvPr/>
        </p:nvSpPr>
        <p:spPr>
          <a:xfrm>
            <a:off x="5989320" y="1259840"/>
            <a:ext cx="5673938" cy="3886200"/>
          </a:xfrm>
          <a:prstGeom prst="roundRect">
            <a:avLst>
              <a:gd name="adj" fmla="val 1882"/>
            </a:avLst>
          </a:prstGeom>
          <a:solidFill>
            <a:srgbClr val="FDEEEE"/>
          </a:solidFill>
          <a:ln w="12700">
            <a:solidFill>
              <a:srgbClr val="D95C5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b="1"/>
          </a:p>
        </p:txBody>
      </p:sp>
      <p:sp>
        <p:nvSpPr>
          <p:cNvPr id="12" name="Shape 10"/>
          <p:cNvSpPr/>
          <p:nvPr/>
        </p:nvSpPr>
        <p:spPr>
          <a:xfrm>
            <a:off x="6099048" y="1369568"/>
            <a:ext cx="2155952" cy="389462"/>
          </a:xfrm>
          <a:prstGeom prst="roundRect">
            <a:avLst>
              <a:gd name="adj" fmla="val 21429"/>
            </a:avLst>
          </a:prstGeom>
          <a:solidFill>
            <a:srgbClr val="D95C5C"/>
          </a:solidFill>
          <a:ln w="12700">
            <a:solidFill>
              <a:srgbClr val="D95C5C"/>
            </a:solidFill>
            <a:prstDash val="solid"/>
          </a:ln>
        </p:spPr>
        <p:txBody>
          <a:bodyPr/>
          <a:lstStyle/>
          <a:p>
            <a:endParaRPr lang="ko-KR" altLang="en-US" b="1"/>
          </a:p>
        </p:txBody>
      </p:sp>
      <p:sp>
        <p:nvSpPr>
          <p:cNvPr id="13" name="Text 11"/>
          <p:cNvSpPr/>
          <p:nvPr/>
        </p:nvSpPr>
        <p:spPr>
          <a:xfrm>
            <a:off x="5986318" y="1462532"/>
            <a:ext cx="2486138" cy="22878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보통 신고하지 않는 경우</a:t>
            </a:r>
            <a:endParaRPr lang="en-US" sz="1400" b="1" dirty="0"/>
          </a:p>
        </p:txBody>
      </p:sp>
      <p:sp>
        <p:nvSpPr>
          <p:cNvPr id="14" name="Text 12"/>
          <p:cNvSpPr/>
          <p:nvPr/>
        </p:nvSpPr>
        <p:spPr>
          <a:xfrm>
            <a:off x="6135624" y="1698752"/>
            <a:ext cx="5469200" cy="33558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• 근로소득만 있고 연말정산으로 </a:t>
            </a:r>
            <a:r>
              <a:rPr lang="en-US" sz="1400" b="1" dirty="0" err="1">
                <a:solidFill>
                  <a:srgbClr val="1E293B"/>
                </a:solidFill>
              </a:rPr>
              <a:t>끝난</a:t>
            </a:r>
            <a:r>
              <a:rPr lang="en-US" sz="1400" b="1" dirty="0">
                <a:solidFill>
                  <a:srgbClr val="1E293B"/>
                </a:solidFill>
              </a:rPr>
              <a:t> </a:t>
            </a:r>
            <a:r>
              <a:rPr lang="en-US" sz="1400" b="1" dirty="0" err="1">
                <a:solidFill>
                  <a:srgbClr val="1E293B"/>
                </a:solidFill>
              </a:rPr>
              <a:t>사람</a:t>
            </a:r>
            <a:endParaRPr lang="en-US" sz="1400" b="1" dirty="0">
              <a:solidFill>
                <a:srgbClr val="1E293B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endParaRPr lang="en-US" sz="1400" b="1" dirty="0"/>
          </a:p>
          <a:p>
            <a:pPr marL="0" indent="0">
              <a:lnSpc>
                <a:spcPct val="16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• 퇴직소득·양도소득처럼 별도 세목으로 과세되는 소득만 </a:t>
            </a:r>
            <a:r>
              <a:rPr lang="en-US" sz="1400" b="1" dirty="0" err="1">
                <a:solidFill>
                  <a:srgbClr val="1E293B"/>
                </a:solidFill>
              </a:rPr>
              <a:t>있는</a:t>
            </a:r>
            <a:r>
              <a:rPr lang="en-US" sz="1400" b="1" dirty="0">
                <a:solidFill>
                  <a:srgbClr val="1E293B"/>
                </a:solidFill>
              </a:rPr>
              <a:t> </a:t>
            </a:r>
            <a:r>
              <a:rPr lang="en-US" sz="1400" b="1" dirty="0" err="1">
                <a:solidFill>
                  <a:srgbClr val="1E293B"/>
                </a:solidFill>
              </a:rPr>
              <a:t>사람</a:t>
            </a:r>
            <a:endParaRPr lang="en-US" sz="1400" b="1" dirty="0">
              <a:solidFill>
                <a:srgbClr val="1E293B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endParaRPr lang="en-US" sz="1400" b="1" dirty="0"/>
          </a:p>
          <a:p>
            <a:pPr marL="0" indent="0">
              <a:lnSpc>
                <a:spcPct val="160000"/>
              </a:lnSpc>
              <a:buNone/>
            </a:pPr>
            <a:r>
              <a:rPr lang="en-US" sz="1400" b="1">
                <a:solidFill>
                  <a:srgbClr val="1E293B"/>
                </a:solidFill>
              </a:rPr>
              <a:t>• </a:t>
            </a:r>
            <a:r>
              <a:rPr lang="en-US" sz="1400" b="1" dirty="0">
                <a:solidFill>
                  <a:srgbClr val="1E293B"/>
                </a:solidFill>
              </a:rPr>
              <a:t>일정 요건 아래 원천징수로 납세의무가 종결되는 소득만 </a:t>
            </a:r>
            <a:r>
              <a:rPr lang="en-US" sz="1400" b="1" dirty="0" err="1">
                <a:solidFill>
                  <a:srgbClr val="1E293B"/>
                </a:solidFill>
              </a:rPr>
              <a:t>있는</a:t>
            </a:r>
            <a:r>
              <a:rPr lang="en-US" sz="1400" b="1" dirty="0">
                <a:solidFill>
                  <a:srgbClr val="1E293B"/>
                </a:solidFill>
              </a:rPr>
              <a:t> </a:t>
            </a:r>
            <a:r>
              <a:rPr lang="en-US" sz="1400" b="1" dirty="0" err="1">
                <a:solidFill>
                  <a:srgbClr val="1E293B"/>
                </a:solidFill>
              </a:rPr>
              <a:t>사람</a:t>
            </a:r>
            <a:endParaRPr lang="en-US" sz="1400" b="1" dirty="0">
              <a:solidFill>
                <a:srgbClr val="1E293B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endParaRPr lang="en-US" sz="1400" b="1" dirty="0"/>
          </a:p>
          <a:p>
            <a:pPr marL="0" indent="0">
              <a:lnSpc>
                <a:spcPct val="160000"/>
              </a:lnSpc>
              <a:buNone/>
            </a:pPr>
            <a:r>
              <a:rPr lang="en-US" sz="1400" b="1">
                <a:solidFill>
                  <a:srgbClr val="1E293B"/>
                </a:solidFill>
              </a:rPr>
              <a:t>※ </a:t>
            </a:r>
            <a:r>
              <a:rPr lang="en-US" sz="1400" b="1" dirty="0">
                <a:solidFill>
                  <a:srgbClr val="1E293B"/>
                </a:solidFill>
              </a:rPr>
              <a:t>실제로는 소득 조합에 따라 달라질 수 </a:t>
            </a:r>
            <a:r>
              <a:rPr lang="en-US" sz="1400" b="1" dirty="0" err="1">
                <a:solidFill>
                  <a:srgbClr val="1E293B"/>
                </a:solidFill>
              </a:rPr>
              <a:t>있으므로</a:t>
            </a:r>
            <a:endParaRPr lang="en-US" sz="1400" b="1" dirty="0">
              <a:solidFill>
                <a:srgbClr val="1E293B"/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    “나는 근로소득이 있으니 무조건 끝”이라고 보면 안 됩니다.</a:t>
            </a:r>
            <a:endParaRPr lang="en-US" sz="1400" b="1" dirty="0"/>
          </a:p>
        </p:txBody>
      </p:sp>
      <p:sp>
        <p:nvSpPr>
          <p:cNvPr id="15" name="Shape 13"/>
          <p:cNvSpPr/>
          <p:nvPr/>
        </p:nvSpPr>
        <p:spPr>
          <a:xfrm>
            <a:off x="469900" y="5348732"/>
            <a:ext cx="11193358" cy="899668"/>
          </a:xfrm>
          <a:prstGeom prst="roundRect">
            <a:avLst>
              <a:gd name="adj" fmla="val 10000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1400" b="1"/>
          </a:p>
        </p:txBody>
      </p:sp>
      <p:sp>
        <p:nvSpPr>
          <p:cNvPr id="16" name="Shape 14"/>
          <p:cNvSpPr/>
          <p:nvPr/>
        </p:nvSpPr>
        <p:spPr>
          <a:xfrm>
            <a:off x="813308" y="5436108"/>
            <a:ext cx="1417320" cy="357632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1400" b="1"/>
          </a:p>
        </p:txBody>
      </p:sp>
      <p:sp>
        <p:nvSpPr>
          <p:cNvPr id="17" name="Text 15"/>
          <p:cNvSpPr/>
          <p:nvPr/>
        </p:nvSpPr>
        <p:spPr>
          <a:xfrm>
            <a:off x="849884" y="554177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TIP</a:t>
            </a:r>
            <a:endParaRPr lang="en-US" sz="1400" b="1" dirty="0"/>
          </a:p>
        </p:txBody>
      </p:sp>
      <p:sp>
        <p:nvSpPr>
          <p:cNvPr id="18" name="Text 16"/>
          <p:cNvSpPr/>
          <p:nvPr/>
        </p:nvSpPr>
        <p:spPr>
          <a:xfrm>
            <a:off x="849884" y="5981192"/>
            <a:ext cx="10131552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</a:rPr>
              <a:t> “작년에 돈을 어디서 몇 군데에서 받았는지”를 </a:t>
            </a:r>
            <a:r>
              <a:rPr lang="en-US" sz="1400" b="1" dirty="0" err="1">
                <a:solidFill>
                  <a:srgbClr val="1E293B"/>
                </a:solidFill>
              </a:rPr>
              <a:t>먼저</a:t>
            </a:r>
            <a:r>
              <a:rPr lang="en-US" sz="1400" b="1" dirty="0">
                <a:solidFill>
                  <a:srgbClr val="1E293B"/>
                </a:solidFill>
              </a:rPr>
              <a:t> </a:t>
            </a:r>
            <a:r>
              <a:rPr lang="en-US" sz="1400" b="1" dirty="0" err="1">
                <a:solidFill>
                  <a:srgbClr val="1E293B"/>
                </a:solidFill>
              </a:rPr>
              <a:t>떠올리</a:t>
            </a:r>
            <a:r>
              <a:rPr lang="ko-KR" altLang="en-US" sz="1400" b="1" dirty="0">
                <a:solidFill>
                  <a:srgbClr val="1E293B"/>
                </a:solidFill>
              </a:rPr>
              <a:t>시면</a:t>
            </a:r>
            <a:r>
              <a:rPr lang="en-US" sz="1400" b="1" dirty="0">
                <a:solidFill>
                  <a:srgbClr val="1E293B"/>
                </a:solidFill>
              </a:rPr>
              <a:t> 신고대상 판단이 빨라집니다.</a:t>
            </a:r>
            <a:endParaRPr lang="en-US" sz="1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3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. 종합소득에 포함되는 6가지 소득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407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소득의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이름부터 익히기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791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B8794"/>
                </a:solidFill>
              </a:rPr>
              <a:t>5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292608" y="655116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35788" y="1079500"/>
            <a:ext cx="10972800" cy="5212080"/>
          </a:xfrm>
          <a:prstGeom prst="roundRect">
            <a:avLst>
              <a:gd name="adj" fmla="val 140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algn="ctr"/>
            <a:endParaRPr lang="ko-KR" altLang="en-US"/>
          </a:p>
        </p:txBody>
      </p:sp>
      <p:sp>
        <p:nvSpPr>
          <p:cNvPr id="8" name="Shape 6"/>
          <p:cNvSpPr/>
          <p:nvPr/>
        </p:nvSpPr>
        <p:spPr>
          <a:xfrm>
            <a:off x="1904338" y="1406144"/>
            <a:ext cx="1234440" cy="448056"/>
          </a:xfrm>
          <a:prstGeom prst="rect">
            <a:avLst/>
          </a:prstGeom>
          <a:solidFill>
            <a:srgbClr val="123A6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pPr algn="ctr"/>
            <a:endParaRPr lang="ko-KR" altLang="en-US" b="1"/>
          </a:p>
        </p:txBody>
      </p:sp>
      <p:sp>
        <p:nvSpPr>
          <p:cNvPr id="9" name="Text 7"/>
          <p:cNvSpPr/>
          <p:nvPr/>
        </p:nvSpPr>
        <p:spPr>
          <a:xfrm>
            <a:off x="1904338" y="1599692"/>
            <a:ext cx="123444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구분</a:t>
            </a:r>
            <a:endParaRPr lang="en-US" b="1" dirty="0"/>
          </a:p>
        </p:txBody>
      </p:sp>
      <p:sp>
        <p:nvSpPr>
          <p:cNvPr id="10" name="Shape 8"/>
          <p:cNvSpPr/>
          <p:nvPr/>
        </p:nvSpPr>
        <p:spPr>
          <a:xfrm>
            <a:off x="3324198" y="1406144"/>
            <a:ext cx="2943860" cy="448056"/>
          </a:xfrm>
          <a:prstGeom prst="rect">
            <a:avLst/>
          </a:prstGeom>
          <a:solidFill>
            <a:srgbClr val="123A6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/>
          </a:p>
        </p:txBody>
      </p:sp>
      <p:sp>
        <p:nvSpPr>
          <p:cNvPr id="11" name="Text 9"/>
          <p:cNvSpPr/>
          <p:nvPr/>
        </p:nvSpPr>
        <p:spPr>
          <a:xfrm>
            <a:off x="3324198" y="1599692"/>
            <a:ext cx="251460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무슨 소득인가</a:t>
            </a:r>
            <a:endParaRPr lang="en-US" b="1" dirty="0"/>
          </a:p>
        </p:txBody>
      </p:sp>
      <p:sp>
        <p:nvSpPr>
          <p:cNvPr id="12" name="Shape 10"/>
          <p:cNvSpPr/>
          <p:nvPr/>
        </p:nvSpPr>
        <p:spPr>
          <a:xfrm>
            <a:off x="6430618" y="1406144"/>
            <a:ext cx="3276600" cy="448056"/>
          </a:xfrm>
          <a:prstGeom prst="rect">
            <a:avLst/>
          </a:prstGeom>
          <a:solidFill>
            <a:srgbClr val="123A63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pPr algn="ctr"/>
            <a:endParaRPr lang="ko-KR" altLang="en-US" b="1"/>
          </a:p>
        </p:txBody>
      </p:sp>
      <p:sp>
        <p:nvSpPr>
          <p:cNvPr id="13" name="Text 11"/>
          <p:cNvSpPr/>
          <p:nvPr/>
        </p:nvSpPr>
        <p:spPr>
          <a:xfrm>
            <a:off x="5884518" y="1599692"/>
            <a:ext cx="388620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예시</a:t>
            </a:r>
            <a:endParaRPr lang="en-US" b="1" dirty="0"/>
          </a:p>
        </p:txBody>
      </p:sp>
      <p:sp>
        <p:nvSpPr>
          <p:cNvPr id="16" name="Shape 14"/>
          <p:cNvSpPr/>
          <p:nvPr/>
        </p:nvSpPr>
        <p:spPr>
          <a:xfrm>
            <a:off x="1904338" y="1854200"/>
            <a:ext cx="1234440" cy="658368"/>
          </a:xfrm>
          <a:prstGeom prst="rect">
            <a:avLst/>
          </a:prstGeom>
          <a:solidFill>
            <a:srgbClr val="FBFDFF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17" name="Shape 15"/>
          <p:cNvSpPr/>
          <p:nvPr/>
        </p:nvSpPr>
        <p:spPr>
          <a:xfrm>
            <a:off x="3324198" y="1854200"/>
            <a:ext cx="2943860" cy="658368"/>
          </a:xfrm>
          <a:prstGeom prst="rect">
            <a:avLst/>
          </a:prstGeom>
          <a:solidFill>
            <a:srgbClr val="FBFDFF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18" name="Shape 16"/>
          <p:cNvSpPr/>
          <p:nvPr/>
        </p:nvSpPr>
        <p:spPr>
          <a:xfrm>
            <a:off x="6430618" y="1854200"/>
            <a:ext cx="3276600" cy="658368"/>
          </a:xfrm>
          <a:prstGeom prst="rect">
            <a:avLst/>
          </a:prstGeom>
          <a:solidFill>
            <a:srgbClr val="FBFDFF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20" name="Text 18"/>
          <p:cNvSpPr/>
          <p:nvPr/>
        </p:nvSpPr>
        <p:spPr>
          <a:xfrm>
            <a:off x="1950058" y="2115312"/>
            <a:ext cx="114300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이자소득</a:t>
            </a:r>
            <a:endParaRPr lang="en-US" sz="1400" b="1" dirty="0"/>
          </a:p>
        </p:txBody>
      </p:sp>
      <p:sp>
        <p:nvSpPr>
          <p:cNvPr id="21" name="Text 19"/>
          <p:cNvSpPr/>
          <p:nvPr/>
        </p:nvSpPr>
        <p:spPr>
          <a:xfrm>
            <a:off x="3397350" y="1982216"/>
            <a:ext cx="236829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예금이자, 채권이자</a:t>
            </a:r>
            <a:endParaRPr lang="en-US" sz="1400" b="1" dirty="0"/>
          </a:p>
        </p:txBody>
      </p:sp>
      <p:sp>
        <p:nvSpPr>
          <p:cNvPr id="22" name="Text 20"/>
          <p:cNvSpPr/>
          <p:nvPr/>
        </p:nvSpPr>
        <p:spPr>
          <a:xfrm>
            <a:off x="5894170" y="1982216"/>
            <a:ext cx="373989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원천징수되는 경우가 많음</a:t>
            </a:r>
            <a:endParaRPr lang="en-US" sz="1400" b="1" dirty="0"/>
          </a:p>
        </p:txBody>
      </p:sp>
      <p:sp>
        <p:nvSpPr>
          <p:cNvPr id="23" name="Text 21"/>
          <p:cNvSpPr/>
          <p:nvPr/>
        </p:nvSpPr>
        <p:spPr>
          <a:xfrm>
            <a:off x="8757412" y="1982216"/>
            <a:ext cx="255117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endParaRPr lang="en-US" sz="1400" b="1" dirty="0"/>
          </a:p>
        </p:txBody>
      </p:sp>
      <p:sp>
        <p:nvSpPr>
          <p:cNvPr id="24" name="Shape 22"/>
          <p:cNvSpPr/>
          <p:nvPr/>
        </p:nvSpPr>
        <p:spPr>
          <a:xfrm>
            <a:off x="1904338" y="2512568"/>
            <a:ext cx="1234440" cy="658368"/>
          </a:xfrm>
          <a:prstGeom prst="rect">
            <a:avLst/>
          </a:prstGeom>
          <a:solidFill>
            <a:srgbClr val="F6F9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25" name="Shape 23"/>
          <p:cNvSpPr/>
          <p:nvPr/>
        </p:nvSpPr>
        <p:spPr>
          <a:xfrm>
            <a:off x="3324198" y="2512568"/>
            <a:ext cx="2943860" cy="658368"/>
          </a:xfrm>
          <a:prstGeom prst="rect">
            <a:avLst/>
          </a:prstGeom>
          <a:solidFill>
            <a:srgbClr val="F6F9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26" name="Shape 24"/>
          <p:cNvSpPr/>
          <p:nvPr/>
        </p:nvSpPr>
        <p:spPr>
          <a:xfrm>
            <a:off x="6430618" y="2512568"/>
            <a:ext cx="3276600" cy="658368"/>
          </a:xfrm>
          <a:prstGeom prst="rect">
            <a:avLst/>
          </a:prstGeom>
          <a:solidFill>
            <a:srgbClr val="F6F9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28" name="Text 26"/>
          <p:cNvSpPr/>
          <p:nvPr/>
        </p:nvSpPr>
        <p:spPr>
          <a:xfrm>
            <a:off x="1950058" y="2773680"/>
            <a:ext cx="114300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배당소득</a:t>
            </a:r>
            <a:endParaRPr lang="en-US" sz="1400" b="1" dirty="0"/>
          </a:p>
        </p:txBody>
      </p:sp>
      <p:sp>
        <p:nvSpPr>
          <p:cNvPr id="29" name="Text 27"/>
          <p:cNvSpPr/>
          <p:nvPr/>
        </p:nvSpPr>
        <p:spPr>
          <a:xfrm>
            <a:off x="3397350" y="2640584"/>
            <a:ext cx="236829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주식배당, 출자배당</a:t>
            </a:r>
            <a:endParaRPr lang="en-US" sz="1400" b="1" dirty="0"/>
          </a:p>
        </p:txBody>
      </p:sp>
      <p:sp>
        <p:nvSpPr>
          <p:cNvPr id="30" name="Text 28"/>
          <p:cNvSpPr/>
          <p:nvPr/>
        </p:nvSpPr>
        <p:spPr>
          <a:xfrm>
            <a:off x="5894170" y="2640584"/>
            <a:ext cx="373989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금융소득 합산 여부 유의</a:t>
            </a:r>
            <a:endParaRPr lang="en-US" sz="1400" b="1" dirty="0"/>
          </a:p>
        </p:txBody>
      </p:sp>
      <p:sp>
        <p:nvSpPr>
          <p:cNvPr id="31" name="Text 29"/>
          <p:cNvSpPr/>
          <p:nvPr/>
        </p:nvSpPr>
        <p:spPr>
          <a:xfrm>
            <a:off x="8757412" y="2640584"/>
            <a:ext cx="255117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endParaRPr lang="en-US" sz="1400" b="1" dirty="0"/>
          </a:p>
        </p:txBody>
      </p:sp>
      <p:sp>
        <p:nvSpPr>
          <p:cNvPr id="32" name="Shape 30"/>
          <p:cNvSpPr/>
          <p:nvPr/>
        </p:nvSpPr>
        <p:spPr>
          <a:xfrm>
            <a:off x="1904338" y="3170936"/>
            <a:ext cx="1234440" cy="658368"/>
          </a:xfrm>
          <a:prstGeom prst="rect">
            <a:avLst/>
          </a:prstGeom>
          <a:solidFill>
            <a:srgbClr val="FBFDFF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33" name="Shape 31"/>
          <p:cNvSpPr/>
          <p:nvPr/>
        </p:nvSpPr>
        <p:spPr>
          <a:xfrm>
            <a:off x="3324198" y="3170936"/>
            <a:ext cx="2943860" cy="658368"/>
          </a:xfrm>
          <a:prstGeom prst="rect">
            <a:avLst/>
          </a:prstGeom>
          <a:solidFill>
            <a:srgbClr val="FBFDFF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34" name="Shape 32"/>
          <p:cNvSpPr/>
          <p:nvPr/>
        </p:nvSpPr>
        <p:spPr>
          <a:xfrm>
            <a:off x="6430618" y="3170936"/>
            <a:ext cx="3276600" cy="658368"/>
          </a:xfrm>
          <a:prstGeom prst="rect">
            <a:avLst/>
          </a:prstGeom>
          <a:solidFill>
            <a:srgbClr val="FBFDFF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36" name="Text 34"/>
          <p:cNvSpPr/>
          <p:nvPr/>
        </p:nvSpPr>
        <p:spPr>
          <a:xfrm>
            <a:off x="1950058" y="3432048"/>
            <a:ext cx="114300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사업소득</a:t>
            </a:r>
            <a:endParaRPr lang="en-US" sz="1400" b="1" dirty="0"/>
          </a:p>
        </p:txBody>
      </p:sp>
      <p:sp>
        <p:nvSpPr>
          <p:cNvPr id="37" name="Text 35"/>
          <p:cNvSpPr/>
          <p:nvPr/>
        </p:nvSpPr>
        <p:spPr>
          <a:xfrm>
            <a:off x="3397350" y="3298952"/>
            <a:ext cx="236829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도소매, 음식점, 프리랜서</a:t>
            </a:r>
            <a:endParaRPr lang="en-US" sz="1400" b="1" dirty="0"/>
          </a:p>
        </p:txBody>
      </p:sp>
      <p:sp>
        <p:nvSpPr>
          <p:cNvPr id="38" name="Text 36"/>
          <p:cNvSpPr/>
          <p:nvPr/>
        </p:nvSpPr>
        <p:spPr>
          <a:xfrm>
            <a:off x="5894170" y="3298952"/>
            <a:ext cx="373989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기장·경비·증빙이 중요</a:t>
            </a:r>
            <a:endParaRPr lang="en-US" sz="1400" b="1" dirty="0"/>
          </a:p>
        </p:txBody>
      </p:sp>
      <p:sp>
        <p:nvSpPr>
          <p:cNvPr id="39" name="Text 37"/>
          <p:cNvSpPr/>
          <p:nvPr/>
        </p:nvSpPr>
        <p:spPr>
          <a:xfrm>
            <a:off x="8757412" y="3298952"/>
            <a:ext cx="255117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endParaRPr lang="en-US" sz="1400" b="1" dirty="0"/>
          </a:p>
        </p:txBody>
      </p:sp>
      <p:sp>
        <p:nvSpPr>
          <p:cNvPr id="40" name="Shape 38"/>
          <p:cNvSpPr/>
          <p:nvPr/>
        </p:nvSpPr>
        <p:spPr>
          <a:xfrm>
            <a:off x="1904338" y="3829304"/>
            <a:ext cx="1234440" cy="658368"/>
          </a:xfrm>
          <a:prstGeom prst="rect">
            <a:avLst/>
          </a:prstGeom>
          <a:solidFill>
            <a:srgbClr val="F6F9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41" name="Shape 39"/>
          <p:cNvSpPr/>
          <p:nvPr/>
        </p:nvSpPr>
        <p:spPr>
          <a:xfrm>
            <a:off x="3324198" y="3829304"/>
            <a:ext cx="2943860" cy="658368"/>
          </a:xfrm>
          <a:prstGeom prst="rect">
            <a:avLst/>
          </a:prstGeom>
          <a:solidFill>
            <a:srgbClr val="F6F9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42" name="Shape 40"/>
          <p:cNvSpPr/>
          <p:nvPr/>
        </p:nvSpPr>
        <p:spPr>
          <a:xfrm>
            <a:off x="6430618" y="3829304"/>
            <a:ext cx="3276600" cy="658368"/>
          </a:xfrm>
          <a:prstGeom prst="rect">
            <a:avLst/>
          </a:prstGeom>
          <a:solidFill>
            <a:srgbClr val="F6F9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44" name="Text 42"/>
          <p:cNvSpPr/>
          <p:nvPr/>
        </p:nvSpPr>
        <p:spPr>
          <a:xfrm>
            <a:off x="1950058" y="4090416"/>
            <a:ext cx="114300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근로소득</a:t>
            </a:r>
            <a:endParaRPr lang="en-US" sz="1400" b="1" dirty="0"/>
          </a:p>
        </p:txBody>
      </p:sp>
      <p:sp>
        <p:nvSpPr>
          <p:cNvPr id="45" name="Text 43"/>
          <p:cNvSpPr/>
          <p:nvPr/>
        </p:nvSpPr>
        <p:spPr>
          <a:xfrm>
            <a:off x="3397350" y="3957320"/>
            <a:ext cx="236829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급여, 상여</a:t>
            </a:r>
            <a:endParaRPr lang="en-US" sz="1400" b="1" dirty="0"/>
          </a:p>
        </p:txBody>
      </p:sp>
      <p:sp>
        <p:nvSpPr>
          <p:cNvPr id="46" name="Text 44"/>
          <p:cNvSpPr/>
          <p:nvPr/>
        </p:nvSpPr>
        <p:spPr>
          <a:xfrm>
            <a:off x="5894170" y="3957320"/>
            <a:ext cx="373989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연말정산과 종합소득세 연결</a:t>
            </a:r>
            <a:endParaRPr lang="en-US" sz="1400" b="1" dirty="0"/>
          </a:p>
        </p:txBody>
      </p:sp>
      <p:sp>
        <p:nvSpPr>
          <p:cNvPr id="47" name="Text 45"/>
          <p:cNvSpPr/>
          <p:nvPr/>
        </p:nvSpPr>
        <p:spPr>
          <a:xfrm>
            <a:off x="8757412" y="3957320"/>
            <a:ext cx="255117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endParaRPr lang="en-US" sz="1400" b="1" dirty="0"/>
          </a:p>
        </p:txBody>
      </p:sp>
      <p:sp>
        <p:nvSpPr>
          <p:cNvPr id="48" name="Shape 46"/>
          <p:cNvSpPr/>
          <p:nvPr/>
        </p:nvSpPr>
        <p:spPr>
          <a:xfrm>
            <a:off x="1904338" y="4487672"/>
            <a:ext cx="1234440" cy="658368"/>
          </a:xfrm>
          <a:prstGeom prst="rect">
            <a:avLst/>
          </a:prstGeom>
          <a:solidFill>
            <a:srgbClr val="FBFDFF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49" name="Shape 47"/>
          <p:cNvSpPr/>
          <p:nvPr/>
        </p:nvSpPr>
        <p:spPr>
          <a:xfrm>
            <a:off x="3324198" y="4487672"/>
            <a:ext cx="2943860" cy="658368"/>
          </a:xfrm>
          <a:prstGeom prst="rect">
            <a:avLst/>
          </a:prstGeom>
          <a:solidFill>
            <a:srgbClr val="FBFDFF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50" name="Shape 48"/>
          <p:cNvSpPr/>
          <p:nvPr/>
        </p:nvSpPr>
        <p:spPr>
          <a:xfrm>
            <a:off x="6430618" y="4487672"/>
            <a:ext cx="3276600" cy="658368"/>
          </a:xfrm>
          <a:prstGeom prst="rect">
            <a:avLst/>
          </a:prstGeom>
          <a:solidFill>
            <a:srgbClr val="FBFDFF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52" name="Text 50"/>
          <p:cNvSpPr/>
          <p:nvPr/>
        </p:nvSpPr>
        <p:spPr>
          <a:xfrm>
            <a:off x="1950058" y="4748784"/>
            <a:ext cx="114300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연금소득</a:t>
            </a:r>
            <a:endParaRPr lang="en-US" sz="1400" b="1" dirty="0"/>
          </a:p>
        </p:txBody>
      </p:sp>
      <p:sp>
        <p:nvSpPr>
          <p:cNvPr id="53" name="Text 51"/>
          <p:cNvSpPr/>
          <p:nvPr/>
        </p:nvSpPr>
        <p:spPr>
          <a:xfrm>
            <a:off x="3397350" y="4615688"/>
            <a:ext cx="236829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사적연금, 공적연금 일부</a:t>
            </a:r>
            <a:endParaRPr lang="en-US" sz="1400" b="1" dirty="0"/>
          </a:p>
        </p:txBody>
      </p:sp>
      <p:sp>
        <p:nvSpPr>
          <p:cNvPr id="54" name="Text 52"/>
          <p:cNvSpPr/>
          <p:nvPr/>
        </p:nvSpPr>
        <p:spPr>
          <a:xfrm>
            <a:off x="5894170" y="4615688"/>
            <a:ext cx="373989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연금 성격별 과세방식 확인</a:t>
            </a:r>
            <a:endParaRPr lang="en-US" sz="1400" b="1" dirty="0"/>
          </a:p>
        </p:txBody>
      </p:sp>
      <p:sp>
        <p:nvSpPr>
          <p:cNvPr id="55" name="Text 53"/>
          <p:cNvSpPr/>
          <p:nvPr/>
        </p:nvSpPr>
        <p:spPr>
          <a:xfrm>
            <a:off x="8757412" y="4615688"/>
            <a:ext cx="255117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endParaRPr lang="en-US" sz="1400" b="1" dirty="0"/>
          </a:p>
        </p:txBody>
      </p:sp>
      <p:sp>
        <p:nvSpPr>
          <p:cNvPr id="56" name="Shape 54"/>
          <p:cNvSpPr/>
          <p:nvPr/>
        </p:nvSpPr>
        <p:spPr>
          <a:xfrm>
            <a:off x="1904338" y="5146040"/>
            <a:ext cx="1234440" cy="658368"/>
          </a:xfrm>
          <a:prstGeom prst="rect">
            <a:avLst/>
          </a:prstGeom>
          <a:solidFill>
            <a:srgbClr val="F6F9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57" name="Shape 55"/>
          <p:cNvSpPr/>
          <p:nvPr/>
        </p:nvSpPr>
        <p:spPr>
          <a:xfrm>
            <a:off x="3324198" y="5146040"/>
            <a:ext cx="2943860" cy="658368"/>
          </a:xfrm>
          <a:prstGeom prst="rect">
            <a:avLst/>
          </a:prstGeom>
          <a:solidFill>
            <a:srgbClr val="F6F9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58" name="Shape 56"/>
          <p:cNvSpPr/>
          <p:nvPr/>
        </p:nvSpPr>
        <p:spPr>
          <a:xfrm>
            <a:off x="6430618" y="5146040"/>
            <a:ext cx="3276600" cy="658368"/>
          </a:xfrm>
          <a:prstGeom prst="rect">
            <a:avLst/>
          </a:prstGeom>
          <a:solidFill>
            <a:srgbClr val="F6F9FC"/>
          </a:solidFill>
          <a:ln w="12700">
            <a:solidFill>
              <a:srgbClr val="D9E2EC"/>
            </a:solidFill>
            <a:prstDash val="solid"/>
          </a:ln>
        </p:spPr>
        <p:txBody>
          <a:bodyPr/>
          <a:lstStyle/>
          <a:p>
            <a:pPr algn="ctr"/>
            <a:endParaRPr lang="ko-KR" altLang="en-US" sz="2000" b="1"/>
          </a:p>
        </p:txBody>
      </p:sp>
      <p:sp>
        <p:nvSpPr>
          <p:cNvPr id="60" name="Text 58"/>
          <p:cNvSpPr/>
          <p:nvPr/>
        </p:nvSpPr>
        <p:spPr>
          <a:xfrm>
            <a:off x="1950058" y="5407152"/>
            <a:ext cx="114300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기타소득</a:t>
            </a:r>
            <a:endParaRPr lang="en-US" sz="1400" b="1" dirty="0"/>
          </a:p>
        </p:txBody>
      </p:sp>
      <p:sp>
        <p:nvSpPr>
          <p:cNvPr id="61" name="Text 59"/>
          <p:cNvSpPr/>
          <p:nvPr/>
        </p:nvSpPr>
        <p:spPr>
          <a:xfrm>
            <a:off x="3397350" y="5274056"/>
            <a:ext cx="2870708" cy="347472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강연료, 원고료, 일시적 인적용역</a:t>
            </a:r>
            <a:endParaRPr lang="en-US" sz="1400" b="1" dirty="0"/>
          </a:p>
        </p:txBody>
      </p:sp>
      <p:sp>
        <p:nvSpPr>
          <p:cNvPr id="62" name="Text 60"/>
          <p:cNvSpPr/>
          <p:nvPr/>
        </p:nvSpPr>
        <p:spPr>
          <a:xfrm>
            <a:off x="5894170" y="5274056"/>
            <a:ext cx="373989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필요경비, 원천징수 여부 확인</a:t>
            </a:r>
            <a:endParaRPr lang="en-US" sz="1400" b="1" dirty="0"/>
          </a:p>
        </p:txBody>
      </p:sp>
      <p:sp>
        <p:nvSpPr>
          <p:cNvPr id="63" name="Text 61"/>
          <p:cNvSpPr/>
          <p:nvPr/>
        </p:nvSpPr>
        <p:spPr>
          <a:xfrm>
            <a:off x="8757412" y="5274056"/>
            <a:ext cx="2551176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endParaRPr lang="en-US" sz="1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4. “3.3% 떼였으니 끝”은 왜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오해일까?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프리랜서가 가장 많이 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묻는 질문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6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5105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777240" y="1082040"/>
            <a:ext cx="3200400" cy="4069080"/>
          </a:xfrm>
          <a:prstGeom prst="roundRect">
            <a:avLst>
              <a:gd name="adj" fmla="val 2286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b="1"/>
          </a:p>
        </p:txBody>
      </p:sp>
      <p:sp>
        <p:nvSpPr>
          <p:cNvPr id="8" name="Shape 6"/>
          <p:cNvSpPr/>
          <p:nvPr/>
        </p:nvSpPr>
        <p:spPr>
          <a:xfrm>
            <a:off x="886968" y="1191768"/>
            <a:ext cx="1417320" cy="432000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923544" y="134823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사실 1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923544" y="1680972"/>
            <a:ext cx="2907792" cy="27437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3.3%는 보통 사업소득 지급 시의 원천징수입니다.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즉, 최종세금이 아니라 “미리 떼어 가는 세금” 성격이 강합니다.</a:t>
            </a:r>
            <a:endParaRPr lang="en-US" sz="1600" b="1" dirty="0"/>
          </a:p>
        </p:txBody>
      </p:sp>
      <p:sp>
        <p:nvSpPr>
          <p:cNvPr id="11" name="Shape 9"/>
          <p:cNvSpPr/>
          <p:nvPr/>
        </p:nvSpPr>
        <p:spPr>
          <a:xfrm>
            <a:off x="4251960" y="1082040"/>
            <a:ext cx="3429000" cy="4069080"/>
          </a:xfrm>
          <a:prstGeom prst="roundRect">
            <a:avLst>
              <a:gd name="adj" fmla="val 2133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b="1"/>
          </a:p>
        </p:txBody>
      </p:sp>
      <p:sp>
        <p:nvSpPr>
          <p:cNvPr id="12" name="Shape 10"/>
          <p:cNvSpPr/>
          <p:nvPr/>
        </p:nvSpPr>
        <p:spPr>
          <a:xfrm>
            <a:off x="4361688" y="1179068"/>
            <a:ext cx="1417320" cy="446532"/>
          </a:xfrm>
          <a:prstGeom prst="roundRect">
            <a:avLst>
              <a:gd name="adj" fmla="val 21429"/>
            </a:avLst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endParaRPr lang="ko-KR" altLang="en-US" b="1"/>
          </a:p>
        </p:txBody>
      </p:sp>
      <p:sp>
        <p:nvSpPr>
          <p:cNvPr id="13" name="Text 11"/>
          <p:cNvSpPr/>
          <p:nvPr/>
        </p:nvSpPr>
        <p:spPr>
          <a:xfrm>
            <a:off x="4398264" y="134823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사실 2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4398264" y="1680972"/>
            <a:ext cx="3136392" cy="27437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5월 종합소득세 신고 때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총수입 - 필요경비 - 공제 등을 반영해 다시 계산합니다.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이미 떼인 3.3%는 기납부세액으로 차감됩니다.</a:t>
            </a:r>
            <a:endParaRPr lang="en-US" sz="1600" b="1" dirty="0"/>
          </a:p>
        </p:txBody>
      </p:sp>
      <p:sp>
        <p:nvSpPr>
          <p:cNvPr id="15" name="Shape 13"/>
          <p:cNvSpPr/>
          <p:nvPr/>
        </p:nvSpPr>
        <p:spPr>
          <a:xfrm>
            <a:off x="7955280" y="1082040"/>
            <a:ext cx="3429000" cy="4069080"/>
          </a:xfrm>
          <a:prstGeom prst="roundRect">
            <a:avLst>
              <a:gd name="adj" fmla="val 2133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b="1"/>
          </a:p>
        </p:txBody>
      </p:sp>
      <p:sp>
        <p:nvSpPr>
          <p:cNvPr id="16" name="Shape 14"/>
          <p:cNvSpPr/>
          <p:nvPr/>
        </p:nvSpPr>
        <p:spPr>
          <a:xfrm>
            <a:off x="8065008" y="1179068"/>
            <a:ext cx="1417320" cy="446532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7" name="Text 15"/>
          <p:cNvSpPr/>
          <p:nvPr/>
        </p:nvSpPr>
        <p:spPr>
          <a:xfrm>
            <a:off x="8101584" y="1348232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결과</a:t>
            </a:r>
            <a:endParaRPr lang="en-US" sz="1600" b="1" dirty="0"/>
          </a:p>
        </p:txBody>
      </p:sp>
      <p:sp>
        <p:nvSpPr>
          <p:cNvPr id="18" name="Text 16"/>
          <p:cNvSpPr/>
          <p:nvPr/>
        </p:nvSpPr>
        <p:spPr>
          <a:xfrm>
            <a:off x="8101584" y="1680972"/>
            <a:ext cx="3136392" cy="27437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최종세액이 더 크면 추가 </a:t>
            </a:r>
            <a:r>
              <a:rPr lang="en-US" sz="1600" b="1">
                <a:solidFill>
                  <a:srgbClr val="1E293B"/>
                </a:solidFill>
              </a:rPr>
              <a:t>납부,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>
                <a:solidFill>
                  <a:srgbClr val="1E293B"/>
                </a:solidFill>
              </a:rPr>
              <a:t> </a:t>
            </a:r>
            <a:r>
              <a:rPr lang="en-US" sz="1600" b="1" dirty="0">
                <a:solidFill>
                  <a:srgbClr val="1E293B"/>
                </a:solidFill>
              </a:rPr>
              <a:t>더 작으면 환급이 나올 </a:t>
            </a:r>
            <a:r>
              <a:rPr lang="en-US" sz="1600" b="1">
                <a:solidFill>
                  <a:srgbClr val="1E293B"/>
                </a:solidFill>
              </a:rPr>
              <a:t>수 있습니다</a:t>
            </a: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endParaRPr lang="en-US" sz="16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1E293B"/>
                </a:solidFill>
              </a:rPr>
              <a:t>그래서 “떼였다 = 끝”이 아닙니다.</a:t>
            </a:r>
            <a:endParaRPr lang="en-US" sz="1600" b="1" dirty="0"/>
          </a:p>
        </p:txBody>
      </p:sp>
      <p:sp>
        <p:nvSpPr>
          <p:cNvPr id="19" name="Shape 17"/>
          <p:cNvSpPr/>
          <p:nvPr/>
        </p:nvSpPr>
        <p:spPr>
          <a:xfrm>
            <a:off x="777240" y="5379720"/>
            <a:ext cx="10607040" cy="566928"/>
          </a:xfrm>
          <a:prstGeom prst="roundRect">
            <a:avLst>
              <a:gd name="adj" fmla="val 12903"/>
            </a:avLst>
          </a:prstGeom>
          <a:solidFill>
            <a:srgbClr val="FFF8DB"/>
          </a:solidFill>
          <a:ln w="12700">
            <a:solidFill>
              <a:srgbClr val="D4A72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2000" b="1"/>
          </a:p>
        </p:txBody>
      </p:sp>
      <p:sp>
        <p:nvSpPr>
          <p:cNvPr id="20" name="Text 18"/>
          <p:cNvSpPr/>
          <p:nvPr/>
        </p:nvSpPr>
        <p:spPr>
          <a:xfrm>
            <a:off x="703580" y="5638800"/>
            <a:ext cx="10625328" cy="98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93B"/>
                </a:solidFill>
              </a:rPr>
              <a:t>예시: 강사료 1,000만원을 받고 33만원(3.3%) 원천징수됐더라도, 실제 경비와 공제를 반영하면 세금이 달라집니다.</a:t>
            </a:r>
            <a:endParaRPr lang="en-US" sz="16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292608" y="363728"/>
            <a:ext cx="667512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+mj-ea"/>
                <a:ea typeface="+mj-ea"/>
              </a:rPr>
              <a:t>5. 신고 </a:t>
            </a:r>
            <a:r>
              <a:rPr lang="en-US" sz="2600" b="1">
                <a:solidFill>
                  <a:srgbClr val="FFFFFF"/>
                </a:solidFill>
                <a:latin typeface="+mj-ea"/>
                <a:ea typeface="+mj-ea"/>
              </a:rPr>
              <a:t>일정과 방법</a:t>
            </a:r>
            <a:endParaRPr lang="en-US" sz="2600" b="1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55280" y="12801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1400" b="1" dirty="0">
                <a:solidFill>
                  <a:srgbClr val="D8E6F7"/>
                </a:solidFill>
                <a:latin typeface="+mn-ea"/>
              </a:rPr>
              <a:t>언제, 어디서</a:t>
            </a:r>
            <a:r>
              <a:rPr lang="en-US" sz="1400" b="1">
                <a:solidFill>
                  <a:srgbClr val="D8E6F7"/>
                </a:solidFill>
                <a:latin typeface="+mn-ea"/>
              </a:rPr>
              <a:t>, 어떻게</a:t>
            </a:r>
            <a:endParaRPr lang="en-US" sz="1400" b="1" dirty="0">
              <a:solidFill>
                <a:srgbClr val="D8E6F7"/>
              </a:solidFill>
              <a:latin typeface="+mn-ea"/>
            </a:endParaRPr>
          </a:p>
        </p:txBody>
      </p:sp>
      <p:sp>
        <p:nvSpPr>
          <p:cNvPr id="5" name="Text 3"/>
          <p:cNvSpPr/>
          <p:nvPr/>
        </p:nvSpPr>
        <p:spPr>
          <a:xfrm>
            <a:off x="11750040" y="6537960"/>
            <a:ext cx="20116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7B8794"/>
                </a:solidFill>
              </a:rPr>
              <a:t>7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20040" y="65232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7B8794"/>
                </a:solidFill>
              </a:rPr>
              <a:t>국세청 납세자교실 · 종합소득세 기초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01381" y="1374564"/>
            <a:ext cx="2628900" cy="2206752"/>
          </a:xfrm>
          <a:prstGeom prst="roundRect">
            <a:avLst>
              <a:gd name="adj" fmla="val 4000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400" b="1"/>
          </a:p>
        </p:txBody>
      </p:sp>
      <p:sp>
        <p:nvSpPr>
          <p:cNvPr id="8" name="Shape 6"/>
          <p:cNvSpPr/>
          <p:nvPr/>
        </p:nvSpPr>
        <p:spPr>
          <a:xfrm>
            <a:off x="411109" y="1471592"/>
            <a:ext cx="1491420" cy="375048"/>
          </a:xfrm>
          <a:prstGeom prst="roundRect">
            <a:avLst>
              <a:gd name="adj" fmla="val 21429"/>
            </a:avLst>
          </a:prstGeom>
          <a:solidFill>
            <a:srgbClr val="2F80ED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9" name="Text 7"/>
          <p:cNvSpPr/>
          <p:nvPr/>
        </p:nvSpPr>
        <p:spPr>
          <a:xfrm>
            <a:off x="447685" y="1539156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신고기한</a:t>
            </a:r>
            <a:endParaRPr lang="en-US" sz="1600" b="1" dirty="0"/>
          </a:p>
        </p:txBody>
      </p:sp>
      <p:sp>
        <p:nvSpPr>
          <p:cNvPr id="10" name="Text 8"/>
          <p:cNvSpPr/>
          <p:nvPr/>
        </p:nvSpPr>
        <p:spPr>
          <a:xfrm>
            <a:off x="447685" y="1953176"/>
            <a:ext cx="2270922" cy="12984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원칙적으로</a:t>
            </a:r>
            <a:endParaRPr lang="en-US" sz="14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다음 해 5월 1일~5월 </a:t>
            </a:r>
            <a:r>
              <a:rPr lang="en-US" sz="1400" b="1">
                <a:solidFill>
                  <a:srgbClr val="1E293B"/>
                </a:solidFill>
              </a:rPr>
              <a:t>31일</a:t>
            </a:r>
            <a:endParaRPr lang="en-US" sz="14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성실신고확인 대상은</a:t>
            </a:r>
            <a:endParaRPr lang="en-US" sz="14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6월 30일까지</a:t>
            </a:r>
            <a:endParaRPr lang="en-US" sz="1400" b="1" dirty="0"/>
          </a:p>
        </p:txBody>
      </p:sp>
      <p:sp>
        <p:nvSpPr>
          <p:cNvPr id="11" name="Shape 9"/>
          <p:cNvSpPr/>
          <p:nvPr/>
        </p:nvSpPr>
        <p:spPr>
          <a:xfrm>
            <a:off x="3291908" y="1374564"/>
            <a:ext cx="2240280" cy="2206752"/>
          </a:xfrm>
          <a:prstGeom prst="roundRect">
            <a:avLst>
              <a:gd name="adj" fmla="val 4000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400" b="1"/>
          </a:p>
        </p:txBody>
      </p:sp>
      <p:sp>
        <p:nvSpPr>
          <p:cNvPr id="12" name="Shape 10"/>
          <p:cNvSpPr/>
          <p:nvPr/>
        </p:nvSpPr>
        <p:spPr>
          <a:xfrm>
            <a:off x="3401636" y="1471592"/>
            <a:ext cx="1491420" cy="375048"/>
          </a:xfrm>
          <a:prstGeom prst="roundRect">
            <a:avLst>
              <a:gd name="adj" fmla="val 21429"/>
            </a:avLst>
          </a:prstGeom>
          <a:solidFill>
            <a:srgbClr val="22A06B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400" b="1"/>
          </a:p>
        </p:txBody>
      </p:sp>
      <p:sp>
        <p:nvSpPr>
          <p:cNvPr id="13" name="Text 11"/>
          <p:cNvSpPr/>
          <p:nvPr/>
        </p:nvSpPr>
        <p:spPr>
          <a:xfrm>
            <a:off x="3438212" y="1539156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2026년 일정</a:t>
            </a:r>
            <a:endParaRPr lang="en-US" sz="1600" b="1" dirty="0"/>
          </a:p>
        </p:txBody>
      </p:sp>
      <p:sp>
        <p:nvSpPr>
          <p:cNvPr id="14" name="Text 12"/>
          <p:cNvSpPr/>
          <p:nvPr/>
        </p:nvSpPr>
        <p:spPr>
          <a:xfrm>
            <a:off x="3438212" y="1953176"/>
            <a:ext cx="1947672" cy="12984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2025년 귀속 종합소득세</a:t>
            </a:r>
            <a:endParaRPr lang="en-US" sz="14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확정신고·납부 기한은</a:t>
            </a:r>
            <a:endParaRPr lang="en-US" sz="14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2026년 6월 1일</a:t>
            </a:r>
            <a:endParaRPr lang="en-US" sz="14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(5월 31일이 휴일)</a:t>
            </a:r>
            <a:endParaRPr lang="en-US" sz="1400" b="1" dirty="0"/>
          </a:p>
        </p:txBody>
      </p:sp>
      <p:sp>
        <p:nvSpPr>
          <p:cNvPr id="15" name="Shape 13"/>
          <p:cNvSpPr/>
          <p:nvPr/>
        </p:nvSpPr>
        <p:spPr>
          <a:xfrm>
            <a:off x="5839459" y="1374564"/>
            <a:ext cx="2331720" cy="2206752"/>
          </a:xfrm>
          <a:prstGeom prst="roundRect">
            <a:avLst>
              <a:gd name="adj" fmla="val 4000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400" b="1"/>
          </a:p>
        </p:txBody>
      </p:sp>
      <p:sp>
        <p:nvSpPr>
          <p:cNvPr id="16" name="Shape 14"/>
          <p:cNvSpPr/>
          <p:nvPr/>
        </p:nvSpPr>
        <p:spPr>
          <a:xfrm>
            <a:off x="5949187" y="1471592"/>
            <a:ext cx="1491420" cy="375048"/>
          </a:xfrm>
          <a:prstGeom prst="roundRect">
            <a:avLst>
              <a:gd name="adj" fmla="val 21429"/>
            </a:avLst>
          </a:prstGeom>
          <a:solidFill>
            <a:srgbClr val="F2994A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1600" b="1"/>
          </a:p>
        </p:txBody>
      </p:sp>
      <p:sp>
        <p:nvSpPr>
          <p:cNvPr id="17" name="Text 15"/>
          <p:cNvSpPr/>
          <p:nvPr/>
        </p:nvSpPr>
        <p:spPr>
          <a:xfrm>
            <a:off x="5985763" y="1539156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신고방법</a:t>
            </a:r>
            <a:endParaRPr lang="en-US" sz="1600" b="1" dirty="0"/>
          </a:p>
        </p:txBody>
      </p:sp>
      <p:sp>
        <p:nvSpPr>
          <p:cNvPr id="18" name="Text 16"/>
          <p:cNvSpPr/>
          <p:nvPr/>
        </p:nvSpPr>
        <p:spPr>
          <a:xfrm>
            <a:off x="5985763" y="1953176"/>
            <a:ext cx="2039112" cy="12984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홈택스(PC)</a:t>
            </a:r>
            <a:endParaRPr lang="en-US" sz="14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손택스(모바일)</a:t>
            </a:r>
            <a:endParaRPr lang="en-US" sz="14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세무서 방문 신고</a:t>
            </a:r>
            <a:endParaRPr lang="en-US" sz="14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93B"/>
                </a:solidFill>
              </a:rPr>
              <a:t>세무대리인 의뢰</a:t>
            </a:r>
            <a:endParaRPr lang="en-US" sz="1400" b="1" dirty="0"/>
          </a:p>
        </p:txBody>
      </p:sp>
      <p:sp>
        <p:nvSpPr>
          <p:cNvPr id="19" name="Shape 17"/>
          <p:cNvSpPr/>
          <p:nvPr/>
        </p:nvSpPr>
        <p:spPr>
          <a:xfrm>
            <a:off x="8470900" y="1374564"/>
            <a:ext cx="3337560" cy="2206752"/>
          </a:xfrm>
          <a:prstGeom prst="roundRect">
            <a:avLst>
              <a:gd name="adj" fmla="val 4000"/>
            </a:avLst>
          </a:prstGeom>
          <a:solidFill>
            <a:srgbClr val="F3EEFF"/>
          </a:solidFill>
          <a:ln w="12700">
            <a:solidFill>
              <a:srgbClr val="8A63D2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400" b="1"/>
          </a:p>
        </p:txBody>
      </p:sp>
      <p:sp>
        <p:nvSpPr>
          <p:cNvPr id="20" name="Shape 18"/>
          <p:cNvSpPr/>
          <p:nvPr/>
        </p:nvSpPr>
        <p:spPr>
          <a:xfrm>
            <a:off x="8580628" y="1471592"/>
            <a:ext cx="1491420" cy="375048"/>
          </a:xfrm>
          <a:prstGeom prst="roundRect">
            <a:avLst>
              <a:gd name="adj" fmla="val 21429"/>
            </a:avLst>
          </a:prstGeom>
          <a:solidFill>
            <a:srgbClr val="8A63D2"/>
          </a:solidFill>
          <a:ln w="12700">
            <a:solidFill>
              <a:srgbClr val="8A63D2"/>
            </a:solidFill>
            <a:prstDash val="solid"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ko-KR" altLang="en-US" sz="2400" b="1"/>
          </a:p>
        </p:txBody>
      </p:sp>
      <p:sp>
        <p:nvSpPr>
          <p:cNvPr id="21" name="Text 19"/>
          <p:cNvSpPr/>
          <p:nvPr/>
        </p:nvSpPr>
        <p:spPr>
          <a:xfrm>
            <a:off x="8617204" y="1539156"/>
            <a:ext cx="1344168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b="1" dirty="0">
                <a:solidFill>
                  <a:srgbClr val="FFFFFF"/>
                </a:solidFill>
              </a:rPr>
              <a:t>실무 포인트</a:t>
            </a:r>
            <a:endParaRPr lang="en-US" sz="1600" b="1" dirty="0"/>
          </a:p>
        </p:txBody>
      </p:sp>
      <p:sp>
        <p:nvSpPr>
          <p:cNvPr id="22" name="Text 20"/>
          <p:cNvSpPr/>
          <p:nvPr/>
        </p:nvSpPr>
        <p:spPr>
          <a:xfrm>
            <a:off x="8617204" y="1953176"/>
            <a:ext cx="3044952" cy="12984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ko-KR" altLang="en-US" sz="1400" b="1" dirty="0" err="1">
                <a:solidFill>
                  <a:srgbClr val="1E293B"/>
                </a:solidFill>
              </a:rPr>
              <a:t>홈택스</a:t>
            </a:r>
            <a:r>
              <a:rPr lang="ko-KR" altLang="en-US" sz="1400" b="1" dirty="0">
                <a:solidFill>
                  <a:srgbClr val="1E293B"/>
                </a:solidFill>
              </a:rPr>
              <a:t> 사용 및 자진신고 가능합니다</a:t>
            </a:r>
            <a:r>
              <a:rPr lang="en-US" altLang="ko-KR" sz="1400" b="1" dirty="0">
                <a:solidFill>
                  <a:srgbClr val="1E293B"/>
                </a:solidFill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400" b="1" dirty="0" err="1">
                <a:solidFill>
                  <a:srgbClr val="1E293B"/>
                </a:solidFill>
              </a:rPr>
              <a:t>다만</a:t>
            </a:r>
            <a:r>
              <a:rPr lang="en-US" sz="1400" b="1" dirty="0">
                <a:solidFill>
                  <a:srgbClr val="1E293B"/>
                </a:solidFill>
              </a:rPr>
              <a:t> 복잡한 사업소득은 세무대리인 도움을 받는 경우도 많습니다.</a:t>
            </a:r>
            <a:endParaRPr lang="en-US" sz="1400" b="1" dirty="0"/>
          </a:p>
        </p:txBody>
      </p:sp>
      <p:sp>
        <p:nvSpPr>
          <p:cNvPr id="23" name="Shape 21"/>
          <p:cNvSpPr/>
          <p:nvPr/>
        </p:nvSpPr>
        <p:spPr>
          <a:xfrm>
            <a:off x="332740" y="4216908"/>
            <a:ext cx="1147572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ko-KR" altLang="en-US" sz="2400" b="1"/>
          </a:p>
        </p:txBody>
      </p:sp>
      <p:sp>
        <p:nvSpPr>
          <p:cNvPr id="24" name="Text 22"/>
          <p:cNvSpPr/>
          <p:nvPr/>
        </p:nvSpPr>
        <p:spPr>
          <a:xfrm>
            <a:off x="960120" y="4491228"/>
            <a:ext cx="3040380" cy="27639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23A63"/>
                </a:solidFill>
              </a:rPr>
              <a:t>홈택스 신고의 큰 흐름</a:t>
            </a:r>
            <a:endParaRPr lang="en-US" b="1" dirty="0"/>
          </a:p>
        </p:txBody>
      </p:sp>
      <p:sp>
        <p:nvSpPr>
          <p:cNvPr id="25" name="Shape 23"/>
          <p:cNvSpPr/>
          <p:nvPr/>
        </p:nvSpPr>
        <p:spPr>
          <a:xfrm>
            <a:off x="557784" y="4948428"/>
            <a:ext cx="1044007" cy="1003444"/>
          </a:xfrm>
          <a:prstGeom prst="roundRect">
            <a:avLst>
              <a:gd name="adj" fmla="val 6410"/>
            </a:avLst>
          </a:prstGeom>
          <a:solidFill>
            <a:srgbClr val="EAF3FF"/>
          </a:solidFill>
          <a:ln w="12700">
            <a:solidFill>
              <a:srgbClr val="2F80ED"/>
            </a:solidFill>
            <a:prstDash val="solid"/>
          </a:ln>
        </p:spPr>
        <p:txBody>
          <a:bodyPr/>
          <a:lstStyle/>
          <a:p>
            <a:endParaRPr lang="ko-KR" altLang="en-US" sz="2400" b="1"/>
          </a:p>
        </p:txBody>
      </p:sp>
      <p:sp>
        <p:nvSpPr>
          <p:cNvPr id="26" name="Text 24"/>
          <p:cNvSpPr/>
          <p:nvPr/>
        </p:nvSpPr>
        <p:spPr>
          <a:xfrm>
            <a:off x="399920" y="5181600"/>
            <a:ext cx="1390142" cy="463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1E293B"/>
                </a:solidFill>
              </a:rPr>
              <a:t>로그인</a:t>
            </a:r>
            <a:endParaRPr lang="en-US" sz="1600" b="1" dirty="0"/>
          </a:p>
        </p:txBody>
      </p:sp>
      <p:sp>
        <p:nvSpPr>
          <p:cNvPr id="27" name="Text 25"/>
          <p:cNvSpPr/>
          <p:nvPr/>
        </p:nvSpPr>
        <p:spPr>
          <a:xfrm>
            <a:off x="1716978" y="5281676"/>
            <a:ext cx="20116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8AA4BE"/>
                </a:solidFill>
              </a:rPr>
              <a:t>›</a:t>
            </a:r>
            <a:endParaRPr lang="en-US" sz="3600" b="1" dirty="0"/>
          </a:p>
        </p:txBody>
      </p:sp>
      <p:sp>
        <p:nvSpPr>
          <p:cNvPr id="28" name="Shape 26"/>
          <p:cNvSpPr/>
          <p:nvPr/>
        </p:nvSpPr>
        <p:spPr>
          <a:xfrm>
            <a:off x="2021016" y="4948428"/>
            <a:ext cx="1573399" cy="1003444"/>
          </a:xfrm>
          <a:prstGeom prst="roundRect">
            <a:avLst>
              <a:gd name="adj" fmla="val 6410"/>
            </a:avLst>
          </a:prstGeom>
          <a:solidFill>
            <a:srgbClr val="F3EEFF"/>
          </a:solidFill>
          <a:ln w="12700">
            <a:solidFill>
              <a:srgbClr val="8A63D2"/>
            </a:solidFill>
            <a:prstDash val="solid"/>
          </a:ln>
        </p:spPr>
        <p:txBody>
          <a:bodyPr/>
          <a:lstStyle/>
          <a:p>
            <a:endParaRPr lang="ko-KR" altLang="en-US" sz="2400" b="1"/>
          </a:p>
        </p:txBody>
      </p:sp>
      <p:sp>
        <p:nvSpPr>
          <p:cNvPr id="29" name="Text 27"/>
          <p:cNvSpPr/>
          <p:nvPr/>
        </p:nvSpPr>
        <p:spPr>
          <a:xfrm>
            <a:off x="1901635" y="5181600"/>
            <a:ext cx="1736729" cy="463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1E293B"/>
                </a:solidFill>
              </a:rPr>
              <a:t>신고도움자료</a:t>
            </a:r>
          </a:p>
          <a:p>
            <a:pPr marL="0" indent="0" algn="ctr">
              <a:buNone/>
            </a:pPr>
            <a:r>
              <a:rPr lang="en-US" sz="1600" b="1">
                <a:solidFill>
                  <a:srgbClr val="1E293B"/>
                </a:solidFill>
              </a:rPr>
              <a:t> </a:t>
            </a:r>
            <a:r>
              <a:rPr lang="en-US" sz="1600" b="1" dirty="0">
                <a:solidFill>
                  <a:srgbClr val="1E293B"/>
                </a:solidFill>
              </a:rPr>
              <a:t>확인</a:t>
            </a:r>
            <a:endParaRPr lang="en-US" sz="1600" b="1" dirty="0"/>
          </a:p>
        </p:txBody>
      </p:sp>
      <p:sp>
        <p:nvSpPr>
          <p:cNvPr id="30" name="Text 28"/>
          <p:cNvSpPr/>
          <p:nvPr/>
        </p:nvSpPr>
        <p:spPr>
          <a:xfrm>
            <a:off x="3715704" y="5246950"/>
            <a:ext cx="20116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8AA4BE"/>
                </a:solidFill>
              </a:rPr>
              <a:t>›</a:t>
            </a:r>
            <a:endParaRPr lang="en-US" sz="3600" b="1" dirty="0"/>
          </a:p>
        </p:txBody>
      </p:sp>
      <p:sp>
        <p:nvSpPr>
          <p:cNvPr id="31" name="Shape 29"/>
          <p:cNvSpPr/>
          <p:nvPr/>
        </p:nvSpPr>
        <p:spPr>
          <a:xfrm>
            <a:off x="4082988" y="4948428"/>
            <a:ext cx="1573399" cy="1003444"/>
          </a:xfrm>
          <a:prstGeom prst="roundRect">
            <a:avLst>
              <a:gd name="adj" fmla="val 6410"/>
            </a:avLst>
          </a:prstGeom>
          <a:solidFill>
            <a:srgbClr val="FFF3E8"/>
          </a:solidFill>
          <a:ln w="12700">
            <a:solidFill>
              <a:srgbClr val="F2994A"/>
            </a:solidFill>
            <a:prstDash val="solid"/>
          </a:ln>
        </p:spPr>
        <p:txBody>
          <a:bodyPr/>
          <a:lstStyle/>
          <a:p>
            <a:endParaRPr lang="ko-KR" altLang="en-US" sz="2400" b="1"/>
          </a:p>
        </p:txBody>
      </p:sp>
      <p:sp>
        <p:nvSpPr>
          <p:cNvPr id="32" name="Text 30"/>
          <p:cNvSpPr/>
          <p:nvPr/>
        </p:nvSpPr>
        <p:spPr>
          <a:xfrm>
            <a:off x="3938207" y="5181600"/>
            <a:ext cx="1736729" cy="463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1E293B"/>
                </a:solidFill>
              </a:rPr>
              <a:t>수입</a:t>
            </a:r>
            <a:r>
              <a:rPr lang="en-US" sz="1600" b="1" dirty="0">
                <a:solidFill>
                  <a:srgbClr val="1E293B"/>
                </a:solidFill>
              </a:rPr>
              <a:t>·경비 입력</a:t>
            </a:r>
            <a:endParaRPr lang="en-US" sz="1600" b="1" dirty="0"/>
          </a:p>
        </p:txBody>
      </p:sp>
      <p:sp>
        <p:nvSpPr>
          <p:cNvPr id="33" name="Text 31"/>
          <p:cNvSpPr/>
          <p:nvPr/>
        </p:nvSpPr>
        <p:spPr>
          <a:xfrm>
            <a:off x="5726814" y="5298864"/>
            <a:ext cx="20116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8AA4BE"/>
                </a:solidFill>
              </a:rPr>
              <a:t>›</a:t>
            </a:r>
            <a:endParaRPr lang="en-US" sz="3600" b="1" dirty="0"/>
          </a:p>
        </p:txBody>
      </p:sp>
      <p:sp>
        <p:nvSpPr>
          <p:cNvPr id="34" name="Shape 32"/>
          <p:cNvSpPr/>
          <p:nvPr/>
        </p:nvSpPr>
        <p:spPr>
          <a:xfrm>
            <a:off x="6071616" y="4948428"/>
            <a:ext cx="1573399" cy="1003444"/>
          </a:xfrm>
          <a:prstGeom prst="roundRect">
            <a:avLst>
              <a:gd name="adj" fmla="val 6410"/>
            </a:avLst>
          </a:prstGeom>
          <a:solidFill>
            <a:srgbClr val="EAF8F1"/>
          </a:solidFill>
          <a:ln w="12700">
            <a:solidFill>
              <a:srgbClr val="22A06B"/>
            </a:solidFill>
            <a:prstDash val="solid"/>
          </a:ln>
        </p:spPr>
        <p:txBody>
          <a:bodyPr/>
          <a:lstStyle/>
          <a:p>
            <a:endParaRPr lang="ko-KR" altLang="en-US" sz="2400" b="1"/>
          </a:p>
        </p:txBody>
      </p:sp>
      <p:sp>
        <p:nvSpPr>
          <p:cNvPr id="35" name="Text 33"/>
          <p:cNvSpPr/>
          <p:nvPr/>
        </p:nvSpPr>
        <p:spPr>
          <a:xfrm>
            <a:off x="6041135" y="5181600"/>
            <a:ext cx="1736729" cy="463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1E293B"/>
                </a:solidFill>
              </a:rPr>
              <a:t>공제</a:t>
            </a:r>
            <a:r>
              <a:rPr lang="en-US" sz="1600" b="1" dirty="0">
                <a:solidFill>
                  <a:srgbClr val="1E293B"/>
                </a:solidFill>
              </a:rPr>
              <a:t>·감면 확인</a:t>
            </a:r>
            <a:endParaRPr lang="en-US" sz="1600" b="1" dirty="0"/>
          </a:p>
        </p:txBody>
      </p:sp>
      <p:sp>
        <p:nvSpPr>
          <p:cNvPr id="36" name="Text 34"/>
          <p:cNvSpPr/>
          <p:nvPr/>
        </p:nvSpPr>
        <p:spPr>
          <a:xfrm>
            <a:off x="7728204" y="5298864"/>
            <a:ext cx="20116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8AA4BE"/>
                </a:solidFill>
              </a:rPr>
              <a:t>›</a:t>
            </a:r>
            <a:endParaRPr lang="en-US" sz="3600" b="1" dirty="0"/>
          </a:p>
        </p:txBody>
      </p:sp>
      <p:sp>
        <p:nvSpPr>
          <p:cNvPr id="37" name="Shape 35"/>
          <p:cNvSpPr/>
          <p:nvPr/>
        </p:nvSpPr>
        <p:spPr>
          <a:xfrm>
            <a:off x="8044688" y="4948428"/>
            <a:ext cx="1573399" cy="1003444"/>
          </a:xfrm>
          <a:prstGeom prst="roundRect">
            <a:avLst>
              <a:gd name="adj" fmla="val 6410"/>
            </a:avLst>
          </a:prstGeom>
          <a:solidFill>
            <a:srgbClr val="FDEEEE"/>
          </a:solidFill>
          <a:ln w="12700">
            <a:solidFill>
              <a:srgbClr val="D95C5C"/>
            </a:solidFill>
            <a:prstDash val="solid"/>
          </a:ln>
        </p:spPr>
        <p:txBody>
          <a:bodyPr/>
          <a:lstStyle/>
          <a:p>
            <a:endParaRPr lang="ko-KR" altLang="en-US" sz="2400" b="1"/>
          </a:p>
        </p:txBody>
      </p:sp>
      <p:sp>
        <p:nvSpPr>
          <p:cNvPr id="38" name="Text 36"/>
          <p:cNvSpPr/>
          <p:nvPr/>
        </p:nvSpPr>
        <p:spPr>
          <a:xfrm>
            <a:off x="8014207" y="5181600"/>
            <a:ext cx="1736729" cy="463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1E293B"/>
                </a:solidFill>
              </a:rPr>
              <a:t>세액 </a:t>
            </a:r>
            <a:r>
              <a:rPr lang="en-US" sz="1600" b="1" dirty="0">
                <a:solidFill>
                  <a:srgbClr val="1E293B"/>
                </a:solidFill>
              </a:rPr>
              <a:t>확인</a:t>
            </a:r>
            <a:endParaRPr lang="en-US" sz="1600" b="1" dirty="0"/>
          </a:p>
        </p:txBody>
      </p:sp>
      <p:sp>
        <p:nvSpPr>
          <p:cNvPr id="39" name="Text 37"/>
          <p:cNvSpPr/>
          <p:nvPr/>
        </p:nvSpPr>
        <p:spPr>
          <a:xfrm>
            <a:off x="9727692" y="5301488"/>
            <a:ext cx="20116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8AA4BE"/>
                </a:solidFill>
              </a:rPr>
              <a:t>›</a:t>
            </a:r>
            <a:endParaRPr lang="en-US" sz="3600" b="1" dirty="0"/>
          </a:p>
        </p:txBody>
      </p:sp>
      <p:sp>
        <p:nvSpPr>
          <p:cNvPr id="40" name="Shape 38"/>
          <p:cNvSpPr/>
          <p:nvPr/>
        </p:nvSpPr>
        <p:spPr>
          <a:xfrm>
            <a:off x="10043792" y="4948428"/>
            <a:ext cx="1573399" cy="1003444"/>
          </a:xfrm>
          <a:prstGeom prst="roundRect">
            <a:avLst>
              <a:gd name="adj" fmla="val 6410"/>
            </a:avLst>
          </a:prstGeom>
          <a:solidFill>
            <a:srgbClr val="EEF6F8"/>
          </a:solidFill>
          <a:ln w="12700">
            <a:solidFill>
              <a:srgbClr val="4BA3C3"/>
            </a:solidFill>
            <a:prstDash val="solid"/>
          </a:ln>
        </p:spPr>
        <p:txBody>
          <a:bodyPr/>
          <a:lstStyle/>
          <a:p>
            <a:endParaRPr lang="ko-KR" altLang="en-US" sz="2400" b="1"/>
          </a:p>
        </p:txBody>
      </p:sp>
      <p:sp>
        <p:nvSpPr>
          <p:cNvPr id="41" name="Text 39"/>
          <p:cNvSpPr/>
          <p:nvPr/>
        </p:nvSpPr>
        <p:spPr>
          <a:xfrm>
            <a:off x="10013311" y="5181600"/>
            <a:ext cx="1736729" cy="463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1E293B"/>
                </a:solidFill>
              </a:rPr>
              <a:t>제출</a:t>
            </a:r>
            <a:r>
              <a:rPr lang="en-US" sz="1600" b="1" dirty="0">
                <a:solidFill>
                  <a:srgbClr val="1E293B"/>
                </a:solidFill>
              </a:rPr>
              <a:t>·납부</a:t>
            </a:r>
            <a:endParaRPr lang="en-US" sz="1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3085062-67e3-416c-8ee0-cfde480c10c5}" enabled="1" method="Standard" siteId="{39d990cf-5c4f-49db-a25e-0763fb3c61f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</TotalTime>
  <Words>4151</Words>
  <Application>Microsoft Office PowerPoint</Application>
  <PresentationFormat>와이드스크린</PresentationFormat>
  <Paragraphs>756</Paragraphs>
  <Slides>36</Slides>
  <Notes>33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36</vt:i4>
      </vt:variant>
    </vt:vector>
  </HeadingPairs>
  <TitlesOfParts>
    <vt:vector size="46" baseType="lpstr">
      <vt:lpstr>Aptos</vt:lpstr>
      <vt:lpstr>Aptos Display</vt:lpstr>
      <vt:lpstr>다음_SemiBold</vt:lpstr>
      <vt:lpstr>맑은 고딕</vt:lpstr>
      <vt:lpstr>Arial</vt:lpstr>
      <vt:lpstr>Calibri</vt:lpstr>
      <vt:lpstr>Calibri Light</vt:lpstr>
      <vt:lpstr>Noto Sans KR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이승일(C17583)/윤활유기술Solution팀</dc:creator>
  <cp:lastModifiedBy>NTS</cp:lastModifiedBy>
  <cp:revision>14</cp:revision>
  <dcterms:created xsi:type="dcterms:W3CDTF">2026-04-03T06:58:38Z</dcterms:created>
  <dcterms:modified xsi:type="dcterms:W3CDTF">2026-04-16T05:31:20Z</dcterms:modified>
</cp:coreProperties>
</file>