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61" r:id="rId3"/>
    <p:sldId id="262" r:id="rId4"/>
    <p:sldId id="269" r:id="rId5"/>
    <p:sldId id="263" r:id="rId6"/>
    <p:sldId id="264" r:id="rId7"/>
    <p:sldId id="266" r:id="rId8"/>
  </p:sldIdLst>
  <p:sldSz cx="9906000" cy="6858000" type="A4"/>
  <p:notesSz cx="6797675" cy="9926638"/>
  <p:embeddedFontLst>
    <p:embeddedFont>
      <p:font typeface="Arial Narrow" panose="020B0606020202030204" pitchFamily="34" charset="0"/>
      <p:regular r:id="rId11"/>
      <p:bold r:id="rId12"/>
      <p:italic r:id="rId13"/>
      <p:boldItalic r:id="rId14"/>
    </p:embeddedFont>
    <p:embeddedFont>
      <p:font typeface="LG스마트체 Regular" panose="020B0600000101010101" pitchFamily="50" charset="-127"/>
      <p:regular r:id="rId15"/>
    </p:embeddedFont>
    <p:embeddedFont>
      <p:font typeface="LG스마트체2.0 Regular" panose="020B0600000101010101" pitchFamily="50" charset="-127"/>
      <p:regular r:id="rId16"/>
    </p:embeddedFont>
    <p:embeddedFont>
      <p:font typeface="맑은 고딕" panose="020B0503020000020004" pitchFamily="50" charset="-127"/>
      <p:regular r:id="rId17"/>
      <p:bold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표지" id="{A3097C49-24DC-4652-A53F-C2F79C9DB473}">
          <p14:sldIdLst>
            <p14:sldId id="256"/>
            <p14:sldId id="261"/>
          </p14:sldIdLst>
        </p14:section>
        <p14:section name="본장표" id="{A3C67742-C36F-44C4-9B07-E1275CCBBD74}">
          <p14:sldIdLst>
            <p14:sldId id="262"/>
            <p14:sldId id="269"/>
            <p14:sldId id="263"/>
          </p14:sldIdLst>
        </p14:section>
        <p14:section name="Appendix" id="{11224CC5-B195-4B06-A418-6413249F1DB2}">
          <p14:sldIdLst>
            <p14:sldId id="264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2" pos="3120" userDrawn="1">
          <p15:clr>
            <a:srgbClr val="A4A3A4"/>
          </p15:clr>
        </p15:guide>
        <p15:guide id="4" pos="444" userDrawn="1">
          <p15:clr>
            <a:srgbClr val="A4A3A4"/>
          </p15:clr>
        </p15:guide>
        <p15:guide id="5" pos="5796" userDrawn="1">
          <p15:clr>
            <a:srgbClr val="A4A3A4"/>
          </p15:clr>
        </p15:guide>
        <p15:guide id="6" pos="2961" userDrawn="1">
          <p15:clr>
            <a:srgbClr val="A4A3A4"/>
          </p15:clr>
        </p15:guide>
        <p15:guide id="7" pos="3279" userDrawn="1">
          <p15:clr>
            <a:srgbClr val="A4A3A4"/>
          </p15:clr>
        </p15:guide>
        <p15:guide id="8" pos="285" userDrawn="1">
          <p15:clr>
            <a:srgbClr val="A4A3A4"/>
          </p15:clr>
        </p15:guide>
        <p15:guide id="9" pos="5955" userDrawn="1">
          <p15:clr>
            <a:srgbClr val="A4A3A4"/>
          </p15:clr>
        </p15:guide>
        <p15:guide id="10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6561"/>
    <a:srgbClr val="948481"/>
    <a:srgbClr val="534D4B"/>
    <a:srgbClr val="FFFFFF"/>
    <a:srgbClr val="404040"/>
    <a:srgbClr val="70625E"/>
    <a:srgbClr val="6F625E"/>
    <a:srgbClr val="A72A2A"/>
    <a:srgbClr val="F8EEEE"/>
    <a:srgbClr val="83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3" autoAdjust="0"/>
    <p:restoredTop sz="93722" autoAdjust="0"/>
  </p:normalViewPr>
  <p:slideViewPr>
    <p:cSldViewPr showGuides="1">
      <p:cViewPr varScale="1">
        <p:scale>
          <a:sx n="107" d="100"/>
          <a:sy n="107" d="100"/>
        </p:scale>
        <p:origin x="2364" y="108"/>
      </p:cViewPr>
      <p:guideLst>
        <p:guide pos="3120"/>
        <p:guide pos="444"/>
        <p:guide pos="5796"/>
        <p:guide pos="2961"/>
        <p:guide pos="3279"/>
        <p:guide pos="285"/>
        <p:guide pos="5955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79459679170894"/>
          <c:y val="0.14850683827867231"/>
          <c:w val="0.73232233538467095"/>
          <c:h val="0.79010502573363584"/>
        </c:manualLayout>
      </c:layout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 QoQ G/R </c:v>
                </c:pt>
              </c:strCache>
            </c:strRef>
          </c:tx>
          <c:spPr>
            <a:ln w="25400">
              <a:solidFill>
                <a:srgbClr val="746561"/>
              </a:solidFill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5875">
                <a:solidFill>
                  <a:srgbClr val="746561"/>
                </a:solidFill>
              </a:ln>
            </c:spPr>
          </c:marker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0-2F49-4CB0-851C-DDF0415A9908}"/>
              </c:ext>
            </c:extLst>
          </c:dPt>
          <c:dPt>
            <c:idx val="4"/>
            <c:marker>
              <c:spPr>
                <a:solidFill>
                  <a:schemeClr val="bg1"/>
                </a:solidFill>
                <a:ln w="15875">
                  <a:solidFill>
                    <a:srgbClr val="8F2D2D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2F49-4CB0-851C-DDF0415A990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altLang="ko-KR" dirty="0"/>
                      <a:t>-20.1%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47-46C8-9CC4-67A152A7990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altLang="ko-KR" dirty="0"/>
                      <a:t>-4.6%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47-46C8-9CC4-67A152A7990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altLang="ko-KR" dirty="0"/>
                      <a:t>+14.2%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49-4CB0-851C-DDF0415A990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altLang="ko-KR" dirty="0"/>
                      <a:t>-12.8%</a:t>
                    </a:r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AA6-4E93-A1AB-FE836380C451}"/>
                </c:ext>
              </c:extLst>
            </c:dLbl>
            <c:dLbl>
              <c:idx val="4"/>
              <c:tx>
                <c:rich>
                  <a:bodyPr vertOverflow="overflow" horzOverflow="overflow" wrap="square" lIns="38100" tIns="19050" rIns="38100" bIns="0" anchor="t" anchorCtr="0">
                    <a:spAutoFit/>
                  </a:bodyPr>
                  <a:lstStyle/>
                  <a:p>
                    <a:pPr>
                      <a:defRPr sz="1000" b="0">
                        <a:solidFill>
                          <a:srgbClr val="8F2D2D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</a:defRPr>
                    </a:pPr>
                    <a:r>
                      <a:rPr lang="en-US" altLang="ko-KR" sz="1000" dirty="0">
                        <a:latin typeface="Arial Narrow" panose="020B0606020202030204" pitchFamily="34" charset="0"/>
                      </a:rPr>
                      <a:t>-9.2%</a:t>
                    </a:r>
                  </a:p>
                </c:rich>
              </c:tx>
              <c:numFmt formatCode="\+0.0%" sourceLinked="0"/>
              <c:spPr>
                <a:noFill/>
                <a:ln>
                  <a:noFill/>
                </a:ln>
                <a:effectLst/>
              </c:sp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2F49-4CB0-851C-DDF0415A990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325ADC55-4875-4412-9582-A54A2D071460}" type="VALUE">
                      <a:rPr lang="en-US" altLang="ko-KR" sz="800" b="0" smtClean="0"/>
                      <a:pPr/>
                      <a:t>[값]</a:t>
                    </a:fld>
                    <a:endParaRPr lang="ko-KR" alt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F49-4CB0-851C-DDF0415A9908}"/>
                </c:ext>
              </c:extLst>
            </c:dLbl>
            <c:numFmt formatCode="\+0.0%" sourceLinked="0"/>
            <c:spPr>
              <a:noFill/>
              <a:ln>
                <a:noFill/>
              </a:ln>
              <a:effectLst/>
            </c:spPr>
            <c:txPr>
              <a:bodyPr vertOverflow="overflow" horzOverflow="overflow" wrap="square" lIns="38100" tIns="19050" rIns="38100" bIns="0" anchor="t" anchorCtr="0">
                <a:spAutoFit/>
              </a:bodyPr>
              <a:lstStyle/>
              <a:p>
                <a:pPr>
                  <a:defRPr sz="1000" b="0">
                    <a:solidFill>
                      <a:srgbClr val="746561"/>
                    </a:solidFill>
                    <a:latin typeface="Arial Narrow" panose="020B0606020202030204" pitchFamily="34" charset="0"/>
                    <a:ea typeface="LG스마트체 Regular" panose="020B0600000101010101" pitchFamily="50" charset="-127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Sheet1!$A$3:$A$7</c:f>
              <c:strCache>
                <c:ptCount val="5"/>
                <c:pt idx="0">
                  <c:v>3Q22</c:v>
                </c:pt>
                <c:pt idx="1">
                  <c:v>4Q22</c:v>
                </c:pt>
                <c:pt idx="2">
                  <c:v>1Q23</c:v>
                </c:pt>
                <c:pt idx="3">
                  <c:v>2Q23</c:v>
                </c:pt>
                <c:pt idx="4">
                  <c:v>3Q23</c:v>
                </c:pt>
              </c:strCache>
            </c:strRef>
          </c:cat>
          <c:val>
            <c:numRef>
              <c:f>Sheet1!$B$3:$B$7</c:f>
              <c:numCache>
                <c:formatCode>0.0%</c:formatCode>
                <c:ptCount val="5"/>
                <c:pt idx="0">
                  <c:v>-0.20100000000000001</c:v>
                </c:pt>
                <c:pt idx="1">
                  <c:v>-4.5999999999999999E-2</c:v>
                </c:pt>
                <c:pt idx="2">
                  <c:v>0.14199999999999999</c:v>
                </c:pt>
                <c:pt idx="3">
                  <c:v>-0.128</c:v>
                </c:pt>
                <c:pt idx="4">
                  <c:v>-9.1999999999999998E-2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F49-4CB0-851C-DDF0415A99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4873744"/>
        <c:axId val="1914868848"/>
      </c:lineChart>
      <c:catAx>
        <c:axId val="19148737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14868848"/>
        <c:crosses val="autoZero"/>
        <c:auto val="1"/>
        <c:lblAlgn val="ctr"/>
        <c:lblOffset val="100"/>
        <c:noMultiLvlLbl val="0"/>
      </c:catAx>
      <c:valAx>
        <c:axId val="1914868848"/>
        <c:scaling>
          <c:orientation val="minMax"/>
          <c:max val="0.8"/>
        </c:scaling>
        <c:delete val="0"/>
        <c:axPos val="l"/>
        <c:numFmt formatCode="0.0%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/>
          <a:lstStyle/>
          <a:p>
            <a:pPr>
              <a:defRPr sz="600" b="0">
                <a:solidFill>
                  <a:schemeClr val="bg1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defRPr>
            </a:pPr>
            <a:endParaRPr lang="ko-KR"/>
          </a:p>
        </c:txPr>
        <c:crossAx val="1914873744"/>
        <c:crosses val="autoZero"/>
        <c:crossBetween val="between"/>
        <c:majorUnit val="0.1"/>
      </c:valAx>
      <c:spPr>
        <a:noFill/>
        <a:ln w="25382">
          <a:noFill/>
        </a:ln>
      </c:spPr>
    </c:plotArea>
    <c:plotVisOnly val="1"/>
    <c:dispBlanksAs val="gap"/>
    <c:showDLblsOverMax val="0"/>
  </c:chart>
  <c:txPr>
    <a:bodyPr/>
    <a:lstStyle/>
    <a:p>
      <a:pPr>
        <a:defRPr sz="1000" b="1">
          <a:latin typeface="Arial" panose="020B0604020202020204" pitchFamily="34" charset="0"/>
          <a:ea typeface="+mn-ea"/>
          <a:cs typeface="Arial" panose="020B0604020202020204" pitchFamily="34" charset="0"/>
        </a:defRPr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82345232516263"/>
          <c:y val="0.10699834783134481"/>
          <c:w val="0.76199294980081345"/>
          <c:h val="0.78366114844835966"/>
        </c:manualLayout>
      </c:layout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 GP Margin </c:v>
                </c:pt>
              </c:strCache>
            </c:strRef>
          </c:tx>
          <c:spPr>
            <a:ln w="31750" cap="sq">
              <a:solidFill>
                <a:srgbClr val="746561"/>
              </a:solidFill>
              <a:bevel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2700">
                <a:solidFill>
                  <a:srgbClr val="746561"/>
                </a:solidFill>
              </a:ln>
            </c:spPr>
          </c:marker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0-41DD-4FE8-90CF-F8255538E9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rgbClr val="404040"/>
                    </a:solidFill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Sheet1!$A$3:$A$7</c:f>
              <c:strCache>
                <c:ptCount val="5"/>
                <c:pt idx="0">
                  <c:v>3Q22</c:v>
                </c:pt>
                <c:pt idx="1">
                  <c:v>4Q22</c:v>
                </c:pt>
                <c:pt idx="2">
                  <c:v>1Q22</c:v>
                </c:pt>
                <c:pt idx="3">
                  <c:v>2Q22</c:v>
                </c:pt>
                <c:pt idx="4">
                  <c:v>3Q22</c:v>
                </c:pt>
              </c:strCache>
            </c:strRef>
          </c:cat>
          <c:val>
            <c:numRef>
              <c:f>Sheet1!$B$3:$B$7</c:f>
              <c:numCache>
                <c:formatCode>0.0%</c:formatCode>
                <c:ptCount val="5"/>
                <c:pt idx="0">
                  <c:v>0.33100000000000002</c:v>
                </c:pt>
                <c:pt idx="1">
                  <c:v>0.23300000000000001</c:v>
                </c:pt>
                <c:pt idx="2">
                  <c:v>0.26300000000000001</c:v>
                </c:pt>
                <c:pt idx="3">
                  <c:v>0.245</c:v>
                </c:pt>
                <c:pt idx="4">
                  <c:v>0.313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1DD-4FE8-90CF-F8255538E9A7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OP Margin</c:v>
                </c:pt>
              </c:strCache>
            </c:strRef>
          </c:tx>
          <c:spPr>
            <a:ln w="31750">
              <a:solidFill>
                <a:srgbClr val="A72B2A"/>
              </a:solidFill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2700">
                <a:solidFill>
                  <a:srgbClr val="8F2D2D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rgbClr val="A72A2A"/>
                    </a:solidFill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Sheet1!$A$3:$A$7</c:f>
              <c:strCache>
                <c:ptCount val="5"/>
                <c:pt idx="0">
                  <c:v>3Q22</c:v>
                </c:pt>
                <c:pt idx="1">
                  <c:v>4Q22</c:v>
                </c:pt>
                <c:pt idx="2">
                  <c:v>1Q22</c:v>
                </c:pt>
                <c:pt idx="3">
                  <c:v>2Q22</c:v>
                </c:pt>
                <c:pt idx="4">
                  <c:v>3Q22</c:v>
                </c:pt>
              </c:strCache>
            </c:strRef>
          </c:cat>
          <c:val>
            <c:numRef>
              <c:f>Sheet1!$C$3:$C$7</c:f>
              <c:numCache>
                <c:formatCode>0.0%</c:formatCode>
                <c:ptCount val="5"/>
                <c:pt idx="0">
                  <c:v>0.126</c:v>
                </c:pt>
                <c:pt idx="1">
                  <c:v>2.7799999999999998E-2</c:v>
                </c:pt>
                <c:pt idx="2">
                  <c:v>7.4999999999999997E-2</c:v>
                </c:pt>
                <c:pt idx="3">
                  <c:v>1.7000000000000001E-2</c:v>
                </c:pt>
                <c:pt idx="4">
                  <c:v>3.6200000000000003E-2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1DD-4FE8-90CF-F8255538E9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4866672"/>
        <c:axId val="1914874288"/>
      </c:lineChart>
      <c:catAx>
        <c:axId val="19148666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14874288"/>
        <c:crosses val="autoZero"/>
        <c:auto val="1"/>
        <c:lblAlgn val="ctr"/>
        <c:lblOffset val="100"/>
        <c:noMultiLvlLbl val="0"/>
      </c:catAx>
      <c:valAx>
        <c:axId val="191487428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914866672"/>
        <c:crosses val="autoZero"/>
        <c:crossBetween val="between"/>
        <c:majorUnit val="0.1"/>
      </c:valAx>
      <c:spPr>
        <a:noFill/>
        <a:ln w="25382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900">
                <a:solidFill>
                  <a:srgbClr val="404040"/>
                </a:solidFill>
              </a:defRPr>
            </a:pPr>
            <a:endParaRPr lang="ko-KR"/>
          </a:p>
        </c:txPr>
      </c:legendEntry>
      <c:legendEntry>
        <c:idx val="1"/>
        <c:txPr>
          <a:bodyPr/>
          <a:lstStyle/>
          <a:p>
            <a:pPr>
              <a:defRPr sz="900">
                <a:solidFill>
                  <a:srgbClr val="A72A2A"/>
                </a:solidFill>
              </a:defRPr>
            </a:pPr>
            <a:endParaRPr lang="ko-KR"/>
          </a:p>
        </c:txPr>
      </c:legendEntry>
      <c:layout>
        <c:manualLayout>
          <c:xMode val="edge"/>
          <c:yMode val="edge"/>
          <c:x val="0.25407056792076799"/>
          <c:y val="0"/>
          <c:w val="0.45157036824329461"/>
          <c:h val="7.5717451378686532E-2"/>
        </c:manualLayout>
      </c:layout>
      <c:overlay val="0"/>
      <c:txPr>
        <a:bodyPr/>
        <a:lstStyle/>
        <a:p>
          <a:pPr>
            <a:defRPr sz="900">
              <a:solidFill>
                <a:srgbClr val="404040"/>
              </a:solidFill>
            </a:defRPr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800" b="0">
          <a:latin typeface="Arial Narrow" panose="020B0606020202030204" pitchFamily="34" charset="0"/>
          <a:ea typeface="LG스마트체 Regular" panose="020B0600000101010101" pitchFamily="50" charset="-127"/>
          <a:cs typeface="Arial" panose="020B0604020202020204" pitchFamily="34" charset="0"/>
        </a:defRPr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09901003562148"/>
          <c:y val="0.15594075578315381"/>
          <c:w val="0.85290098996437858"/>
          <c:h val="0.6527259102263891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SG&amp;A as a % of Revenue </c:v>
                </c:pt>
              </c:strCache>
            </c:strRef>
          </c:tx>
          <c:spPr>
            <a:ln w="31750">
              <a:solidFill>
                <a:srgbClr val="746561"/>
              </a:solidFill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2700">
                <a:solidFill>
                  <a:srgbClr val="746561"/>
                </a:solidFill>
              </a:ln>
            </c:spPr>
          </c:marker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0-2B15-41D1-9D8A-935BCF0FE0E5}"/>
              </c:ext>
            </c:extLst>
          </c:dPt>
          <c:dLbls>
            <c:dLbl>
              <c:idx val="1"/>
              <c:layout>
                <c:manualLayout>
                  <c:x val="-5.4091086976322068E-2"/>
                  <c:y val="-0.10489713932544588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15-41D1-9D8A-935BCF0FE0E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rgbClr val="404040"/>
                    </a:solidFill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3Q22</c:v>
                </c:pt>
                <c:pt idx="1">
                  <c:v>4Q22</c:v>
                </c:pt>
                <c:pt idx="2">
                  <c:v>1Q23</c:v>
                </c:pt>
                <c:pt idx="3">
                  <c:v>2Q23</c:v>
                </c:pt>
                <c:pt idx="4">
                  <c:v>3Q23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0.20499999999999999</c:v>
                </c:pt>
                <c:pt idx="1">
                  <c:v>0.20499999999999999</c:v>
                </c:pt>
                <c:pt idx="2">
                  <c:v>0.187</c:v>
                </c:pt>
                <c:pt idx="3">
                  <c:v>0.22700000000000001</c:v>
                </c:pt>
                <c:pt idx="4">
                  <c:v>0.27700000000000002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B15-41D1-9D8A-935BCF0FE0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R&amp;D as a % of Revenue</c:v>
                </c:pt>
              </c:strCache>
            </c:strRef>
          </c:tx>
          <c:spPr>
            <a:ln w="31750">
              <a:solidFill>
                <a:srgbClr val="A72B2A"/>
              </a:solidFill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12700">
                <a:solidFill>
                  <a:srgbClr val="8F2D2D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rgbClr val="A72A2A"/>
                    </a:solidFill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3Q22</c:v>
                </c:pt>
                <c:pt idx="1">
                  <c:v>4Q22</c:v>
                </c:pt>
                <c:pt idx="2">
                  <c:v>1Q23</c:v>
                </c:pt>
                <c:pt idx="3">
                  <c:v>2Q23</c:v>
                </c:pt>
                <c:pt idx="4">
                  <c:v>3Q23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0.11600000000000001</c:v>
                </c:pt>
                <c:pt idx="1">
                  <c:v>0.121</c:v>
                </c:pt>
                <c:pt idx="2">
                  <c:v>0.105</c:v>
                </c:pt>
                <c:pt idx="3">
                  <c:v>0.13300000000000001</c:v>
                </c:pt>
                <c:pt idx="4">
                  <c:v>0.13900000000000001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2B15-41D1-9D8A-935BCF0FE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14867760"/>
        <c:axId val="1914874832"/>
      </c:lineChart>
      <c:catAx>
        <c:axId val="1914867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914874832"/>
        <c:crosses val="autoZero"/>
        <c:auto val="1"/>
        <c:lblAlgn val="ctr"/>
        <c:lblOffset val="100"/>
        <c:noMultiLvlLbl val="0"/>
      </c:catAx>
      <c:valAx>
        <c:axId val="191487483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1914867760"/>
        <c:crosses val="autoZero"/>
        <c:crossBetween val="between"/>
        <c:majorUnit val="0.1"/>
      </c:valAx>
      <c:spPr>
        <a:noFill/>
        <a:ln w="25382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sz="900">
                <a:solidFill>
                  <a:srgbClr val="404040"/>
                </a:solidFill>
              </a:defRPr>
            </a:pPr>
            <a:endParaRPr lang="ko-KR"/>
          </a:p>
        </c:txPr>
      </c:legendEntry>
      <c:legendEntry>
        <c:idx val="1"/>
        <c:txPr>
          <a:bodyPr/>
          <a:lstStyle/>
          <a:p>
            <a:pPr>
              <a:defRPr sz="900">
                <a:solidFill>
                  <a:srgbClr val="A72A2A"/>
                </a:solidFill>
              </a:defRPr>
            </a:pPr>
            <a:endParaRPr lang="ko-KR"/>
          </a:p>
        </c:txPr>
      </c:legendEntry>
      <c:layout>
        <c:manualLayout>
          <c:xMode val="edge"/>
          <c:yMode val="edge"/>
          <c:x val="0.16602827491685437"/>
          <c:y val="1.1213137912767084E-2"/>
          <c:w val="0.7795257942620234"/>
          <c:h val="8.1817499558537871E-2"/>
        </c:manualLayout>
      </c:layout>
      <c:overlay val="0"/>
      <c:txPr>
        <a:bodyPr/>
        <a:lstStyle/>
        <a:p>
          <a:pPr>
            <a:defRPr sz="900"/>
          </a:pPr>
          <a:endParaRPr lang="ko-KR"/>
        </a:p>
      </c:txPr>
    </c:legend>
    <c:plotVisOnly val="1"/>
    <c:dispBlanksAs val="gap"/>
    <c:showDLblsOverMax val="0"/>
  </c:chart>
  <c:txPr>
    <a:bodyPr/>
    <a:lstStyle/>
    <a:p>
      <a:pPr>
        <a:defRPr sz="800" b="0">
          <a:latin typeface="Arial Narrow" panose="020B0606020202030204" pitchFamily="34" charset="0"/>
          <a:ea typeface="LG스마트체 Regular" panose="020B0600000101010101" pitchFamily="50" charset="-127"/>
          <a:cs typeface="Arial" panose="020B0604020202020204" pitchFamily="34" charset="0"/>
        </a:defRPr>
      </a:pPr>
      <a:endParaRPr lang="ko-K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C0607-444D-4B50-9A16-9417A8906496}" type="datetimeFigureOut">
              <a:rPr lang="ko-KR" altLang="en-US" smtClean="0"/>
              <a:t>2023-11-07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C6656-B9F4-4397-ADD9-F3621D0896E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15833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F07F62-4D3B-456F-B7F2-18DB127E53C0}" type="datetimeFigureOut">
              <a:rPr lang="ko-KR" altLang="en-US" smtClean="0"/>
              <a:t>2023-11-07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21ADE-7A26-4B9D-902F-73CBE40098B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02679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21ADE-7A26-4B9D-902F-73CBE40098B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9703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21ADE-7A26-4B9D-902F-73CBE40098B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4888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21ADE-7A26-4B9D-902F-73CBE40098B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4889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21ADE-7A26-4B9D-902F-73CBE40098B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7198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318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4CA2D1A1-93C5-4D0E-812D-1AD0A42601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9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9906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842" userDrawn="1">
          <p15:clr>
            <a:srgbClr val="FBAE40"/>
          </p15:clr>
        </p15:guide>
        <p15:guide id="2" orient="horz" pos="4088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  <p15:guide id="4" pos="398" userDrawn="1">
          <p15:clr>
            <a:srgbClr val="FBAE40"/>
          </p15:clr>
        </p15:guide>
        <p15:guide id="5" orient="horz" pos="777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15F87EA-6C62-4660-8E0F-FBBC5F00E07E}"/>
              </a:ext>
            </a:extLst>
          </p:cNvPr>
          <p:cNvGrpSpPr/>
          <p:nvPr userDrawn="1"/>
        </p:nvGrpSpPr>
        <p:grpSpPr>
          <a:xfrm>
            <a:off x="-785812" y="0"/>
            <a:ext cx="695325" cy="1562100"/>
            <a:chOff x="-795337" y="0"/>
            <a:chExt cx="695325" cy="1562100"/>
          </a:xfrm>
        </p:grpSpPr>
        <p:sp>
          <p:nvSpPr>
            <p:cNvPr id="24" name="타원 23">
              <a:extLst>
                <a:ext uri="{FF2B5EF4-FFF2-40B4-BE49-F238E27FC236}">
                  <a16:creationId xmlns:a16="http://schemas.microsoft.com/office/drawing/2014/main" id="{B2ED270B-6384-49A1-92ED-DA8580F17AFC}"/>
                </a:ext>
              </a:extLst>
            </p:cNvPr>
            <p:cNvSpPr/>
            <p:nvPr userDrawn="1"/>
          </p:nvSpPr>
          <p:spPr>
            <a:xfrm>
              <a:off x="-795337" y="0"/>
              <a:ext cx="457200" cy="457200"/>
            </a:xfrm>
            <a:prstGeom prst="ellipse">
              <a:avLst/>
            </a:prstGeom>
            <a:solidFill>
              <a:srgbClr val="83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맑은 고딕" panose="020B0503020000020004" pitchFamily="50" charset="-127"/>
              </a:endParaRPr>
            </a:p>
          </p:txBody>
        </p:sp>
        <p:sp>
          <p:nvSpPr>
            <p:cNvPr id="25" name="타원 24">
              <a:extLst>
                <a:ext uri="{FF2B5EF4-FFF2-40B4-BE49-F238E27FC236}">
                  <a16:creationId xmlns:a16="http://schemas.microsoft.com/office/drawing/2014/main" id="{675F92D1-F435-4BB9-B84F-7C8A89476359}"/>
                </a:ext>
              </a:extLst>
            </p:cNvPr>
            <p:cNvSpPr/>
            <p:nvPr userDrawn="1"/>
          </p:nvSpPr>
          <p:spPr>
            <a:xfrm>
              <a:off x="-795337" y="552450"/>
              <a:ext cx="457200" cy="457200"/>
            </a:xfrm>
            <a:prstGeom prst="ellipse">
              <a:avLst/>
            </a:prstGeom>
            <a:solidFill>
              <a:srgbClr val="534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맑은 고딕" panose="020B0503020000020004" pitchFamily="50" charset="-127"/>
              </a:endParaRPr>
            </a:p>
          </p:txBody>
        </p:sp>
        <p:sp>
          <p:nvSpPr>
            <p:cNvPr id="26" name="타원 25">
              <a:extLst>
                <a:ext uri="{FF2B5EF4-FFF2-40B4-BE49-F238E27FC236}">
                  <a16:creationId xmlns:a16="http://schemas.microsoft.com/office/drawing/2014/main" id="{10B37391-29DA-4377-8EF7-10746E2D4D2D}"/>
                </a:ext>
              </a:extLst>
            </p:cNvPr>
            <p:cNvSpPr/>
            <p:nvPr userDrawn="1"/>
          </p:nvSpPr>
          <p:spPr>
            <a:xfrm>
              <a:off x="-795337" y="1104900"/>
              <a:ext cx="457200" cy="457200"/>
            </a:xfrm>
            <a:prstGeom prst="ellipse">
              <a:avLst/>
            </a:prstGeom>
            <a:solidFill>
              <a:srgbClr val="232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맑은 고딕" panose="020B0503020000020004" pitchFamily="50" charset="-127"/>
              </a:endParaRPr>
            </a:p>
          </p:txBody>
        </p:sp>
        <p:sp>
          <p:nvSpPr>
            <p:cNvPr id="27" name="타원 26">
              <a:extLst>
                <a:ext uri="{FF2B5EF4-FFF2-40B4-BE49-F238E27FC236}">
                  <a16:creationId xmlns:a16="http://schemas.microsoft.com/office/drawing/2014/main" id="{006294C6-1834-41D6-BF07-7244B0AB47EB}"/>
                </a:ext>
              </a:extLst>
            </p:cNvPr>
            <p:cNvSpPr/>
            <p:nvPr userDrawn="1"/>
          </p:nvSpPr>
          <p:spPr>
            <a:xfrm>
              <a:off x="-557212" y="0"/>
              <a:ext cx="457200" cy="457200"/>
            </a:xfrm>
            <a:prstGeom prst="ellipse">
              <a:avLst/>
            </a:prstGeom>
            <a:solidFill>
              <a:srgbClr val="A72A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맑은 고딕" panose="020B0503020000020004" pitchFamily="50" charset="-127"/>
              </a:endParaRPr>
            </a:p>
          </p:txBody>
        </p:sp>
        <p:sp>
          <p:nvSpPr>
            <p:cNvPr id="28" name="타원 27">
              <a:extLst>
                <a:ext uri="{FF2B5EF4-FFF2-40B4-BE49-F238E27FC236}">
                  <a16:creationId xmlns:a16="http://schemas.microsoft.com/office/drawing/2014/main" id="{B4F9811B-53C7-448A-B00E-4826BC83328D}"/>
                </a:ext>
              </a:extLst>
            </p:cNvPr>
            <p:cNvSpPr/>
            <p:nvPr userDrawn="1"/>
          </p:nvSpPr>
          <p:spPr>
            <a:xfrm>
              <a:off x="-557212" y="552450"/>
              <a:ext cx="457200" cy="457200"/>
            </a:xfrm>
            <a:prstGeom prst="ellipse">
              <a:avLst/>
            </a:prstGeom>
            <a:solidFill>
              <a:srgbClr val="7465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맑은 고딕" panose="020B0503020000020004" pitchFamily="50" charset="-127"/>
              </a:endParaRPr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BC7FC071-FB6B-437F-8B93-EF0BCEDB1E9A}"/>
                </a:ext>
              </a:extLst>
            </p:cNvPr>
            <p:cNvSpPr/>
            <p:nvPr userDrawn="1"/>
          </p:nvSpPr>
          <p:spPr>
            <a:xfrm>
              <a:off x="-557212" y="1104900"/>
              <a:ext cx="457200" cy="457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맑은 고딕" panose="020B0503020000020004" pitchFamily="50" charset="-127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DB1C9110-AE4B-45F5-9D53-F11C06BC4F18}"/>
              </a:ext>
            </a:extLst>
          </p:cNvPr>
          <p:cNvGrpSpPr/>
          <p:nvPr userDrawn="1"/>
        </p:nvGrpSpPr>
        <p:grpSpPr>
          <a:xfrm flipV="1">
            <a:off x="-785812" y="5295900"/>
            <a:ext cx="695325" cy="1562100"/>
            <a:chOff x="-795337" y="0"/>
            <a:chExt cx="695325" cy="1562100"/>
          </a:xfrm>
        </p:grpSpPr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342504AA-4CB3-497F-B402-9F5AAB113EEF}"/>
                </a:ext>
              </a:extLst>
            </p:cNvPr>
            <p:cNvSpPr/>
            <p:nvPr userDrawn="1"/>
          </p:nvSpPr>
          <p:spPr>
            <a:xfrm>
              <a:off x="-795337" y="0"/>
              <a:ext cx="457200" cy="457200"/>
            </a:xfrm>
            <a:prstGeom prst="ellipse">
              <a:avLst/>
            </a:prstGeom>
            <a:solidFill>
              <a:srgbClr val="83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맑은 고딕" panose="020B0503020000020004" pitchFamily="50" charset="-127"/>
              </a:endParaRPr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13CAD9BC-93C0-4CF1-8C52-813781698C70}"/>
                </a:ext>
              </a:extLst>
            </p:cNvPr>
            <p:cNvSpPr/>
            <p:nvPr userDrawn="1"/>
          </p:nvSpPr>
          <p:spPr>
            <a:xfrm>
              <a:off x="-795337" y="552450"/>
              <a:ext cx="457200" cy="457200"/>
            </a:xfrm>
            <a:prstGeom prst="ellipse">
              <a:avLst/>
            </a:prstGeom>
            <a:solidFill>
              <a:srgbClr val="534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맑은 고딕" panose="020B0503020000020004" pitchFamily="50" charset="-127"/>
              </a:endParaRPr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2DB9CCDC-FED2-4D0B-930D-86D06706F17C}"/>
                </a:ext>
              </a:extLst>
            </p:cNvPr>
            <p:cNvSpPr/>
            <p:nvPr userDrawn="1"/>
          </p:nvSpPr>
          <p:spPr>
            <a:xfrm>
              <a:off x="-795337" y="1104900"/>
              <a:ext cx="457200" cy="457200"/>
            </a:xfrm>
            <a:prstGeom prst="ellipse">
              <a:avLst/>
            </a:prstGeom>
            <a:solidFill>
              <a:srgbClr val="232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맑은 고딕" panose="020B0503020000020004" pitchFamily="50" charset="-127"/>
              </a:endParaRPr>
            </a:p>
          </p:txBody>
        </p:sp>
        <p:sp>
          <p:nvSpPr>
            <p:cNvPr id="21" name="타원 20">
              <a:extLst>
                <a:ext uri="{FF2B5EF4-FFF2-40B4-BE49-F238E27FC236}">
                  <a16:creationId xmlns:a16="http://schemas.microsoft.com/office/drawing/2014/main" id="{EFB54E57-A0C6-4E9B-97F5-589C70B24A4F}"/>
                </a:ext>
              </a:extLst>
            </p:cNvPr>
            <p:cNvSpPr/>
            <p:nvPr userDrawn="1"/>
          </p:nvSpPr>
          <p:spPr>
            <a:xfrm>
              <a:off x="-557212" y="0"/>
              <a:ext cx="457200" cy="457200"/>
            </a:xfrm>
            <a:prstGeom prst="ellipse">
              <a:avLst/>
            </a:prstGeom>
            <a:solidFill>
              <a:srgbClr val="A72A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맑은 고딕" panose="020B0503020000020004" pitchFamily="50" charset="-127"/>
              </a:endParaRPr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BF104676-C74D-4455-BCA5-9DB196C224CD}"/>
                </a:ext>
              </a:extLst>
            </p:cNvPr>
            <p:cNvSpPr/>
            <p:nvPr userDrawn="1"/>
          </p:nvSpPr>
          <p:spPr>
            <a:xfrm>
              <a:off x="-557212" y="552450"/>
              <a:ext cx="457200" cy="457200"/>
            </a:xfrm>
            <a:prstGeom prst="ellipse">
              <a:avLst/>
            </a:prstGeom>
            <a:solidFill>
              <a:srgbClr val="7465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맑은 고딕" panose="020B0503020000020004" pitchFamily="50" charset="-127"/>
              </a:endParaRPr>
            </a:p>
          </p:txBody>
        </p:sp>
        <p:sp>
          <p:nvSpPr>
            <p:cNvPr id="23" name="타원 22">
              <a:extLst>
                <a:ext uri="{FF2B5EF4-FFF2-40B4-BE49-F238E27FC236}">
                  <a16:creationId xmlns:a16="http://schemas.microsoft.com/office/drawing/2014/main" id="{CC5AA402-7C90-433F-A121-2622B7E1EE6E}"/>
                </a:ext>
              </a:extLst>
            </p:cNvPr>
            <p:cNvSpPr/>
            <p:nvPr userDrawn="1"/>
          </p:nvSpPr>
          <p:spPr>
            <a:xfrm>
              <a:off x="-557212" y="1104900"/>
              <a:ext cx="457200" cy="457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맑은 고딕" panose="020B0503020000020004" pitchFamily="50" charset="-127"/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41805931-1EC7-4CA2-88C9-1B666CC4A046}"/>
              </a:ext>
            </a:extLst>
          </p:cNvPr>
          <p:cNvGrpSpPr/>
          <p:nvPr userDrawn="1"/>
        </p:nvGrpSpPr>
        <p:grpSpPr>
          <a:xfrm flipH="1">
            <a:off x="9996488" y="0"/>
            <a:ext cx="695325" cy="1562100"/>
            <a:chOff x="-795337" y="0"/>
            <a:chExt cx="695325" cy="1562100"/>
          </a:xfrm>
        </p:grpSpPr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38477032-D72E-43AD-BE13-0A048590A7A7}"/>
                </a:ext>
              </a:extLst>
            </p:cNvPr>
            <p:cNvSpPr/>
            <p:nvPr userDrawn="1"/>
          </p:nvSpPr>
          <p:spPr>
            <a:xfrm>
              <a:off x="-795337" y="0"/>
              <a:ext cx="457200" cy="457200"/>
            </a:xfrm>
            <a:prstGeom prst="ellipse">
              <a:avLst/>
            </a:prstGeom>
            <a:solidFill>
              <a:srgbClr val="83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맑은 고딕" panose="020B0503020000020004" pitchFamily="50" charset="-127"/>
              </a:endParaRPr>
            </a:p>
          </p:txBody>
        </p:sp>
        <p:sp>
          <p:nvSpPr>
            <p:cNvPr id="13" name="타원 12">
              <a:extLst>
                <a:ext uri="{FF2B5EF4-FFF2-40B4-BE49-F238E27FC236}">
                  <a16:creationId xmlns:a16="http://schemas.microsoft.com/office/drawing/2014/main" id="{1D3B8B53-E445-4174-A2CE-26EF5017E20C}"/>
                </a:ext>
              </a:extLst>
            </p:cNvPr>
            <p:cNvSpPr/>
            <p:nvPr userDrawn="1"/>
          </p:nvSpPr>
          <p:spPr>
            <a:xfrm>
              <a:off x="-795337" y="552450"/>
              <a:ext cx="457200" cy="457200"/>
            </a:xfrm>
            <a:prstGeom prst="ellipse">
              <a:avLst/>
            </a:prstGeom>
            <a:solidFill>
              <a:srgbClr val="534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맑은 고딕" panose="020B0503020000020004" pitchFamily="50" charset="-127"/>
              </a:endParaRPr>
            </a:p>
          </p:txBody>
        </p:sp>
        <p:sp>
          <p:nvSpPr>
            <p:cNvPr id="14" name="타원 13">
              <a:extLst>
                <a:ext uri="{FF2B5EF4-FFF2-40B4-BE49-F238E27FC236}">
                  <a16:creationId xmlns:a16="http://schemas.microsoft.com/office/drawing/2014/main" id="{AD9F988A-3122-4F29-9A70-71A5783187D4}"/>
                </a:ext>
              </a:extLst>
            </p:cNvPr>
            <p:cNvSpPr/>
            <p:nvPr userDrawn="1"/>
          </p:nvSpPr>
          <p:spPr>
            <a:xfrm>
              <a:off x="-795337" y="1104900"/>
              <a:ext cx="457200" cy="457200"/>
            </a:xfrm>
            <a:prstGeom prst="ellipse">
              <a:avLst/>
            </a:prstGeom>
            <a:solidFill>
              <a:srgbClr val="232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맑은 고딕" panose="020B0503020000020004" pitchFamily="50" charset="-127"/>
              </a:endParaRPr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1B99ABB0-55CA-4FF9-A31E-513E46099A54}"/>
                </a:ext>
              </a:extLst>
            </p:cNvPr>
            <p:cNvSpPr/>
            <p:nvPr userDrawn="1"/>
          </p:nvSpPr>
          <p:spPr>
            <a:xfrm>
              <a:off x="-557212" y="0"/>
              <a:ext cx="457200" cy="457200"/>
            </a:xfrm>
            <a:prstGeom prst="ellipse">
              <a:avLst/>
            </a:prstGeom>
            <a:solidFill>
              <a:srgbClr val="A72A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맑은 고딕" panose="020B0503020000020004" pitchFamily="50" charset="-127"/>
              </a:endParaRPr>
            </a:p>
          </p:txBody>
        </p: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98236946-6412-4370-BE5D-06944A12BED3}"/>
                </a:ext>
              </a:extLst>
            </p:cNvPr>
            <p:cNvSpPr/>
            <p:nvPr userDrawn="1"/>
          </p:nvSpPr>
          <p:spPr>
            <a:xfrm>
              <a:off x="-557212" y="552450"/>
              <a:ext cx="457200" cy="457200"/>
            </a:xfrm>
            <a:prstGeom prst="ellipse">
              <a:avLst/>
            </a:prstGeom>
            <a:solidFill>
              <a:srgbClr val="7465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맑은 고딕" panose="020B0503020000020004" pitchFamily="50" charset="-127"/>
              </a:endParaRPr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086E775E-0C62-4E16-A432-6547EF1FDBC1}"/>
                </a:ext>
              </a:extLst>
            </p:cNvPr>
            <p:cNvSpPr/>
            <p:nvPr userDrawn="1"/>
          </p:nvSpPr>
          <p:spPr>
            <a:xfrm>
              <a:off x="-557212" y="1104900"/>
              <a:ext cx="457200" cy="457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맑은 고딕" panose="020B0503020000020004" pitchFamily="50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5A9EF02E-32EB-4403-8F64-15477A693239}"/>
              </a:ext>
            </a:extLst>
          </p:cNvPr>
          <p:cNvGrpSpPr/>
          <p:nvPr userDrawn="1"/>
        </p:nvGrpSpPr>
        <p:grpSpPr>
          <a:xfrm flipH="1" flipV="1">
            <a:off x="9996488" y="5295900"/>
            <a:ext cx="695325" cy="1562100"/>
            <a:chOff x="-795337" y="0"/>
            <a:chExt cx="695325" cy="1562100"/>
          </a:xfrm>
        </p:grpSpPr>
        <p:sp>
          <p:nvSpPr>
            <p:cNvPr id="6" name="타원 5">
              <a:extLst>
                <a:ext uri="{FF2B5EF4-FFF2-40B4-BE49-F238E27FC236}">
                  <a16:creationId xmlns:a16="http://schemas.microsoft.com/office/drawing/2014/main" id="{417A7FD8-CE44-4310-ABF8-5DDA6CE7A64A}"/>
                </a:ext>
              </a:extLst>
            </p:cNvPr>
            <p:cNvSpPr/>
            <p:nvPr userDrawn="1"/>
          </p:nvSpPr>
          <p:spPr>
            <a:xfrm>
              <a:off x="-795337" y="0"/>
              <a:ext cx="457200" cy="457200"/>
            </a:xfrm>
            <a:prstGeom prst="ellipse">
              <a:avLst/>
            </a:prstGeom>
            <a:solidFill>
              <a:srgbClr val="8329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맑은 고딕" panose="020B0503020000020004" pitchFamily="50" charset="-127"/>
              </a:endParaRPr>
            </a:p>
          </p:txBody>
        </p:sp>
        <p:sp>
          <p:nvSpPr>
            <p:cNvPr id="7" name="타원 6">
              <a:extLst>
                <a:ext uri="{FF2B5EF4-FFF2-40B4-BE49-F238E27FC236}">
                  <a16:creationId xmlns:a16="http://schemas.microsoft.com/office/drawing/2014/main" id="{15353164-4DCD-44CD-A5E8-353FCBE76961}"/>
                </a:ext>
              </a:extLst>
            </p:cNvPr>
            <p:cNvSpPr/>
            <p:nvPr userDrawn="1"/>
          </p:nvSpPr>
          <p:spPr>
            <a:xfrm>
              <a:off x="-795337" y="552450"/>
              <a:ext cx="457200" cy="457200"/>
            </a:xfrm>
            <a:prstGeom prst="ellipse">
              <a:avLst/>
            </a:prstGeom>
            <a:solidFill>
              <a:srgbClr val="534D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맑은 고딕" panose="020B0503020000020004" pitchFamily="50" charset="-127"/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FBC4765B-9FB8-4471-8811-9E093F573656}"/>
                </a:ext>
              </a:extLst>
            </p:cNvPr>
            <p:cNvSpPr/>
            <p:nvPr userDrawn="1"/>
          </p:nvSpPr>
          <p:spPr>
            <a:xfrm>
              <a:off x="-795337" y="1104900"/>
              <a:ext cx="457200" cy="457200"/>
            </a:xfrm>
            <a:prstGeom prst="ellipse">
              <a:avLst/>
            </a:prstGeom>
            <a:solidFill>
              <a:srgbClr val="2323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맑은 고딕" panose="020B0503020000020004" pitchFamily="50" charset="-127"/>
              </a:endParaRPr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5CCE0F94-A588-4894-9010-BD54A31EC54F}"/>
                </a:ext>
              </a:extLst>
            </p:cNvPr>
            <p:cNvSpPr/>
            <p:nvPr userDrawn="1"/>
          </p:nvSpPr>
          <p:spPr>
            <a:xfrm>
              <a:off x="-557212" y="0"/>
              <a:ext cx="457200" cy="457200"/>
            </a:xfrm>
            <a:prstGeom prst="ellipse">
              <a:avLst/>
            </a:prstGeom>
            <a:solidFill>
              <a:srgbClr val="A72A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맑은 고딕" panose="020B0503020000020004" pitchFamily="50" charset="-127"/>
              </a:endParaRPr>
            </a:p>
          </p:txBody>
        </p:sp>
        <p:sp>
          <p:nvSpPr>
            <p:cNvPr id="10" name="타원 9">
              <a:extLst>
                <a:ext uri="{FF2B5EF4-FFF2-40B4-BE49-F238E27FC236}">
                  <a16:creationId xmlns:a16="http://schemas.microsoft.com/office/drawing/2014/main" id="{0DA4D272-BBF7-4CCC-ACE0-91C0C82FDE55}"/>
                </a:ext>
              </a:extLst>
            </p:cNvPr>
            <p:cNvSpPr/>
            <p:nvPr userDrawn="1"/>
          </p:nvSpPr>
          <p:spPr>
            <a:xfrm>
              <a:off x="-557212" y="552450"/>
              <a:ext cx="457200" cy="457200"/>
            </a:xfrm>
            <a:prstGeom prst="ellipse">
              <a:avLst/>
            </a:prstGeom>
            <a:solidFill>
              <a:srgbClr val="7465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맑은 고딕" panose="020B0503020000020004" pitchFamily="50" charset="-127"/>
              </a:endParaRPr>
            </a:p>
          </p:txBody>
        </p:sp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78B5FCD7-F3D4-4463-B859-33ED03D0F915}"/>
                </a:ext>
              </a:extLst>
            </p:cNvPr>
            <p:cNvSpPr/>
            <p:nvPr userDrawn="1"/>
          </p:nvSpPr>
          <p:spPr>
            <a:xfrm>
              <a:off x="-557212" y="1104900"/>
              <a:ext cx="457200" cy="45720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latin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9044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9" r:id="rId2"/>
    <p:sldLayoutId id="2147483668" r:id="rId3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userDrawn="1">
          <p15:clr>
            <a:srgbClr val="F26B43"/>
          </p15:clr>
        </p15:guide>
        <p15:guide id="3" pos="6240" userDrawn="1">
          <p15:clr>
            <a:srgbClr val="F26B43"/>
          </p15:clr>
        </p15:guide>
        <p15:guide id="4" orient="horz" pos="4320" userDrawn="1">
          <p15:clr>
            <a:srgbClr val="F26B43"/>
          </p15:clr>
        </p15:guide>
        <p15:guide id="5" orient="horz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7200F11-2A46-47A2-8C50-6FB12D5CD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147" y="2158953"/>
            <a:ext cx="8765323" cy="4248561"/>
          </a:xfrm>
          <a:prstGeom prst="rect">
            <a:avLst/>
          </a:prstGeom>
        </p:spPr>
      </p:pic>
      <p:pic>
        <p:nvPicPr>
          <p:cNvPr id="9" name="그래픽 8">
            <a:extLst>
              <a:ext uri="{FF2B5EF4-FFF2-40B4-BE49-F238E27FC236}">
                <a16:creationId xmlns:a16="http://schemas.microsoft.com/office/drawing/2014/main" id="{EA6EA671-D109-4D6C-AC02-C5D4EDC1D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5676" y="2591980"/>
            <a:ext cx="3061280" cy="579162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3E9EF201-F9A1-4F77-8037-FA3F14B6F5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036" y="4139487"/>
            <a:ext cx="4486285" cy="177378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4F0A401A-5B44-4CB3-8A3B-17F87AEBA6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029" y="3662015"/>
            <a:ext cx="1438537" cy="481544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C1FD0A7-CC49-4F7D-995D-C939B1CF94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295" y="2060848"/>
            <a:ext cx="1219099" cy="25966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460" y="6515159"/>
            <a:ext cx="242057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latin typeface="LG스마트체2.0 Regular" panose="020B0600000101010101" pitchFamily="50" charset="-127"/>
                <a:ea typeface="LG스마트체2.0 Regular" panose="020B0600000101010101" pitchFamily="50" charset="-127"/>
              </a:rPr>
              <a:t>Source : Unaudited, Company financials </a:t>
            </a:r>
            <a:endParaRPr lang="ko-KR" altLang="en-US" sz="900" dirty="0">
              <a:solidFill>
                <a:schemeClr val="bg1">
                  <a:lumMod val="50000"/>
                </a:schemeClr>
              </a:solidFill>
              <a:latin typeface="LG스마트체2.0 Regular" panose="020B0600000101010101" pitchFamily="50" charset="-127"/>
              <a:ea typeface="LG스마트체2.0 Regular" panose="020B0600000101010101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98592" y="2113102"/>
            <a:ext cx="2981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solidFill>
                  <a:srgbClr val="74666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2023</a:t>
            </a:r>
            <a:r>
              <a:rPr lang="ko-KR" altLang="en-US" sz="2400" dirty="0">
                <a:solidFill>
                  <a:srgbClr val="746661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년 </a:t>
            </a:r>
            <a:r>
              <a:rPr lang="en-US" altLang="ko-KR" sz="2400" dirty="0">
                <a:solidFill>
                  <a:srgbClr val="74666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3</a:t>
            </a:r>
            <a:r>
              <a:rPr lang="ko-KR" altLang="en-US" sz="2400" dirty="0">
                <a:solidFill>
                  <a:srgbClr val="746661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분기 실적발표</a:t>
            </a:r>
          </a:p>
        </p:txBody>
      </p:sp>
    </p:spTree>
    <p:extLst>
      <p:ext uri="{BB962C8B-B14F-4D97-AF65-F5344CB8AC3E}">
        <p14:creationId xmlns:p14="http://schemas.microsoft.com/office/powerpoint/2010/main" val="312188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641E-7 -3.7037E-6 L 0.01747 -3.7037E-6 " pathEditMode="relative" rAng="0" ptsTypes="AA">
                                          <p:cBhvr>
                                            <p:cTn id="9" dur="500" spd="-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63" presetClass="path" presetSubtype="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30769E-6 3.7037E-6 L 0.00032 -0.0294 " pathEditMode="relative" rAng="0" ptsTypes="AA" p14:bounceEnd="40000">
                                          <p:cBhvr>
                                            <p:cTn id="14" dur="500" spd="-100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0 0 L 0 0.03657 " pathEditMode="relative" rAng="0" ptsTypes="AA">
                                          <p:cBhvr>
                                            <p:cTn id="22" dur="500" spd="-100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8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641E-7 -3.7037E-6 L 0.01747 -3.7037E-6 " pathEditMode="relative" rAng="0" ptsTypes="AA">
                                          <p:cBhvr>
                                            <p:cTn id="9" dur="500" spd="-100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86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63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2564E-6 -4.44444E-6 L 0.00032 -0.02939 " pathEditMode="relative" rAng="0" ptsTypes="AA">
                                          <p:cBhvr>
                                            <p:cTn id="14" dur="500" spd="-100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6" y="-14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2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3" presetClass="path" presetSubtype="0" decel="100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0 0 L 0 0.03657 " pathEditMode="relative" rAng="0" ptsTypes="AA">
                                          <p:cBhvr>
                                            <p:cTn id="22" dur="500" spd="-100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82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2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20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53AB54ED-BD09-497E-8852-277C7FC03E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9" name="TextBox 11"/>
          <p:cNvSpPr txBox="1"/>
          <p:nvPr/>
        </p:nvSpPr>
        <p:spPr>
          <a:xfrm>
            <a:off x="1028564" y="1520788"/>
            <a:ext cx="82089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rgbClr val="534D4B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이 자료에 포함된 회사의 재무성과에 대한 정보는 국제회계기준에 따라 연결기준으로 작성되었습니다</a:t>
            </a:r>
            <a:r>
              <a:rPr lang="en-US" altLang="ko-KR" sz="1400" dirty="0">
                <a:solidFill>
                  <a:srgbClr val="534D4B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400" dirty="0">
              <a:solidFill>
                <a:srgbClr val="534D4B"/>
              </a:solidFill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dirty="0">
                <a:solidFill>
                  <a:srgbClr val="534D4B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2023</a:t>
            </a:r>
            <a:r>
              <a:rPr lang="ko-KR" altLang="en-US" sz="1400" dirty="0">
                <a:solidFill>
                  <a:srgbClr val="534D4B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년 </a:t>
            </a:r>
            <a:r>
              <a:rPr lang="en-US" altLang="ko-KR" sz="1400" dirty="0">
                <a:solidFill>
                  <a:srgbClr val="534D4B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3</a:t>
            </a:r>
            <a:r>
              <a:rPr lang="ko-KR" altLang="en-US" sz="1400" dirty="0">
                <a:solidFill>
                  <a:srgbClr val="534D4B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분기 회사의 경영실적 및 재무성과는 투자자의 편의를 위해 외부감사인의 검토 절차가 완료되지 않은 상태에서 조기에 작성된 것으로 그 내용 중 일부는 외부감사인의 최종 검토 과정에서 달라질 수 있습니다</a:t>
            </a:r>
            <a:r>
              <a:rPr lang="en-US" altLang="ko-KR" sz="1400" dirty="0">
                <a:solidFill>
                  <a:srgbClr val="534D4B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400" dirty="0">
              <a:solidFill>
                <a:srgbClr val="534D4B"/>
              </a:solidFill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rgbClr val="534D4B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이 자료에는 회사의 전략 및 경영상황</a:t>
            </a:r>
            <a:r>
              <a:rPr lang="en-US" altLang="ko-KR" sz="1400" dirty="0">
                <a:solidFill>
                  <a:srgbClr val="534D4B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, </a:t>
            </a:r>
            <a:r>
              <a:rPr lang="ko-KR" altLang="en-US" sz="1400" dirty="0">
                <a:solidFill>
                  <a:srgbClr val="534D4B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시장 전망 등을 반영한 미래에 대한 예측 정보를 포함하고 있으며</a:t>
            </a:r>
            <a:r>
              <a:rPr lang="en-US" altLang="ko-KR" sz="1400" dirty="0">
                <a:solidFill>
                  <a:srgbClr val="534D4B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, </a:t>
            </a:r>
            <a:r>
              <a:rPr lang="ko-KR" altLang="en-US" sz="1400" dirty="0">
                <a:solidFill>
                  <a:srgbClr val="534D4B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이러한 예측 정보들은 불확실성을 기본적으로 내재하고 있는 바</a:t>
            </a:r>
            <a:r>
              <a:rPr lang="en-US" altLang="ko-KR" sz="1400" dirty="0">
                <a:solidFill>
                  <a:srgbClr val="534D4B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,</a:t>
            </a:r>
            <a:r>
              <a:rPr lang="ko-KR" altLang="en-US" sz="1400" dirty="0">
                <a:solidFill>
                  <a:srgbClr val="534D4B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 향후 미래 실적은 이러한 외부 여건들의 변화와 회사 전략 방향에 따라 달라질 수 있음을 양지하여 주시기 바랍니다</a:t>
            </a:r>
            <a:r>
              <a:rPr lang="en-US" altLang="ko-KR" sz="1400" dirty="0">
                <a:solidFill>
                  <a:srgbClr val="534D4B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400" dirty="0">
              <a:solidFill>
                <a:srgbClr val="534D4B"/>
              </a:solidFill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rgbClr val="534D4B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본 자료는 어떠한 경우에도 투자자의 투자결과에 대한 법적 책임 소재의 입증자료로 사용될 수 없습니다</a:t>
            </a:r>
            <a:r>
              <a:rPr lang="en-US" altLang="ko-KR" sz="1400" dirty="0">
                <a:solidFill>
                  <a:srgbClr val="534D4B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623600" y="6596390"/>
            <a:ext cx="2712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rgbClr val="746561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1</a:t>
            </a:r>
            <a:endParaRPr lang="ko-KR" altLang="en-US" sz="1100" b="1" dirty="0">
              <a:solidFill>
                <a:srgbClr val="746561"/>
              </a:solidFill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pic>
        <p:nvPicPr>
          <p:cNvPr id="6" name="그래픽 8">
            <a:extLst>
              <a:ext uri="{FF2B5EF4-FFF2-40B4-BE49-F238E27FC236}">
                <a16:creationId xmlns:a16="http://schemas.microsoft.com/office/drawing/2014/main" id="{EA6EA671-D109-4D6C-AC02-C5D4EDC1D0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2480" y="6522250"/>
            <a:ext cx="967887" cy="18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5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-3.7037E-6 L 0.01747 -3.7037E-6 " pathEditMode="relative" rAng="0" ptsTypes="AA">
                                      <p:cBhvr>
                                        <p:cTn id="9" dur="5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084CA4E8-4DC3-4BDA-A572-B62487A7454D}"/>
              </a:ext>
            </a:extLst>
          </p:cNvPr>
          <p:cNvSpPr txBox="1"/>
          <p:nvPr/>
        </p:nvSpPr>
        <p:spPr>
          <a:xfrm>
            <a:off x="3146816" y="6183377"/>
            <a:ext cx="540000" cy="15388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11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r>
              <a:rPr lang="en-US" altLang="ko-KR" sz="120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2Q23</a:t>
            </a:r>
            <a:endParaRPr lang="ko-KR" altLang="en-US" sz="1200" dirty="0"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59D4D889-5613-45A0-8585-469852E6EB90}"/>
              </a:ext>
            </a:extLst>
          </p:cNvPr>
          <p:cNvSpPr txBox="1"/>
          <p:nvPr/>
        </p:nvSpPr>
        <p:spPr>
          <a:xfrm>
            <a:off x="955802" y="6183377"/>
            <a:ext cx="540000" cy="15388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11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r>
              <a:rPr lang="en-US" altLang="ko-KR" sz="120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3Q22</a:t>
            </a:r>
            <a:endParaRPr lang="ko-KR" altLang="en-US" sz="1200" dirty="0"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347" name="직사각형 346">
            <a:extLst>
              <a:ext uri="{FF2B5EF4-FFF2-40B4-BE49-F238E27FC236}">
                <a16:creationId xmlns:a16="http://schemas.microsoft.com/office/drawing/2014/main" id="{7788D2E7-24DA-4826-AB37-855AF87EE5BC}"/>
              </a:ext>
            </a:extLst>
          </p:cNvPr>
          <p:cNvSpPr/>
          <p:nvPr/>
        </p:nvSpPr>
        <p:spPr>
          <a:xfrm>
            <a:off x="448995" y="6096722"/>
            <a:ext cx="4248000" cy="216000"/>
          </a:xfrm>
          <a:prstGeom prst="rect">
            <a:avLst/>
          </a:prstGeom>
          <a:gradFill>
            <a:gsLst>
              <a:gs pos="98000">
                <a:srgbClr val="574947">
                  <a:alpha val="0"/>
                </a:srgbClr>
              </a:gs>
              <a:gs pos="0">
                <a:srgbClr val="574947">
                  <a:alpha val="68000"/>
                </a:srgbClr>
              </a:gs>
              <a:gs pos="71000">
                <a:srgbClr val="574947">
                  <a:alpha val="10000"/>
                </a:srgbClr>
              </a:gs>
              <a:gs pos="46000">
                <a:srgbClr val="574947">
                  <a:alpha val="20000"/>
                </a:srgbClr>
              </a:gs>
              <a:gs pos="22000">
                <a:srgbClr val="574947">
                  <a:alpha val="4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sp>
        <p:nvSpPr>
          <p:cNvPr id="348" name="사다리꼴 347">
            <a:extLst>
              <a:ext uri="{FF2B5EF4-FFF2-40B4-BE49-F238E27FC236}">
                <a16:creationId xmlns:a16="http://schemas.microsoft.com/office/drawing/2014/main" id="{E287162F-4491-4768-A111-E4E5953B3B3D}"/>
              </a:ext>
            </a:extLst>
          </p:cNvPr>
          <p:cNvSpPr/>
          <p:nvPr/>
        </p:nvSpPr>
        <p:spPr>
          <a:xfrm>
            <a:off x="445490" y="5958240"/>
            <a:ext cx="4248000" cy="72000"/>
          </a:xfrm>
          <a:prstGeom prst="trapezoid">
            <a:avLst>
              <a:gd name="adj" fmla="val 342500"/>
            </a:avLst>
          </a:prstGeom>
          <a:gradFill>
            <a:gsLst>
              <a:gs pos="100000">
                <a:srgbClr val="E5E0DF"/>
              </a:gs>
              <a:gs pos="0">
                <a:srgbClr val="D4CBC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sp>
        <p:nvSpPr>
          <p:cNvPr id="349" name="직사각형 348">
            <a:extLst>
              <a:ext uri="{FF2B5EF4-FFF2-40B4-BE49-F238E27FC236}">
                <a16:creationId xmlns:a16="http://schemas.microsoft.com/office/drawing/2014/main" id="{B136079F-F202-4209-AEA2-46DA82B9B1A9}"/>
              </a:ext>
            </a:extLst>
          </p:cNvPr>
          <p:cNvSpPr/>
          <p:nvPr/>
        </p:nvSpPr>
        <p:spPr>
          <a:xfrm>
            <a:off x="449467" y="6030540"/>
            <a:ext cx="4248000" cy="72000"/>
          </a:xfrm>
          <a:prstGeom prst="rect">
            <a:avLst/>
          </a:prstGeom>
          <a:gradFill>
            <a:gsLst>
              <a:gs pos="100000">
                <a:srgbClr val="E5E0DF"/>
              </a:gs>
              <a:gs pos="0">
                <a:srgbClr val="D4CBC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ADAF94BE-1E4F-4BF5-A202-4A4A4CE48C93}"/>
              </a:ext>
            </a:extLst>
          </p:cNvPr>
          <p:cNvSpPr txBox="1"/>
          <p:nvPr/>
        </p:nvSpPr>
        <p:spPr>
          <a:xfrm>
            <a:off x="1151083" y="1740987"/>
            <a:ext cx="285336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11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72A2A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r>
              <a:rPr lang="en-US" altLang="ko-KR" sz="1200" dirty="0">
                <a:solidFill>
                  <a:srgbClr val="534D4B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4,786</a:t>
            </a:r>
          </a:p>
        </p:txBody>
      </p:sp>
      <p:sp>
        <p:nvSpPr>
          <p:cNvPr id="144" name="직사각형 143">
            <a:extLst>
              <a:ext uri="{FF2B5EF4-FFF2-40B4-BE49-F238E27FC236}">
                <a16:creationId xmlns:a16="http://schemas.microsoft.com/office/drawing/2014/main" id="{7788D2E7-24DA-4826-AB37-855AF87EE5BC}"/>
              </a:ext>
            </a:extLst>
          </p:cNvPr>
          <p:cNvSpPr/>
          <p:nvPr/>
        </p:nvSpPr>
        <p:spPr>
          <a:xfrm>
            <a:off x="452500" y="3515895"/>
            <a:ext cx="4248000" cy="216000"/>
          </a:xfrm>
          <a:prstGeom prst="rect">
            <a:avLst/>
          </a:prstGeom>
          <a:gradFill>
            <a:gsLst>
              <a:gs pos="98000">
                <a:srgbClr val="574947">
                  <a:alpha val="0"/>
                </a:srgbClr>
              </a:gs>
              <a:gs pos="0">
                <a:srgbClr val="574947">
                  <a:alpha val="68000"/>
                </a:srgbClr>
              </a:gs>
              <a:gs pos="71000">
                <a:srgbClr val="574947">
                  <a:alpha val="10000"/>
                </a:srgbClr>
              </a:gs>
              <a:gs pos="46000">
                <a:srgbClr val="574947">
                  <a:alpha val="20000"/>
                </a:srgbClr>
              </a:gs>
              <a:gs pos="22000">
                <a:srgbClr val="574947">
                  <a:alpha val="4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sp>
        <p:nvSpPr>
          <p:cNvPr id="146" name="사다리꼴 145">
            <a:extLst>
              <a:ext uri="{FF2B5EF4-FFF2-40B4-BE49-F238E27FC236}">
                <a16:creationId xmlns:a16="http://schemas.microsoft.com/office/drawing/2014/main" id="{E287162F-4491-4768-A111-E4E5953B3B3D}"/>
              </a:ext>
            </a:extLst>
          </p:cNvPr>
          <p:cNvSpPr/>
          <p:nvPr/>
        </p:nvSpPr>
        <p:spPr>
          <a:xfrm>
            <a:off x="448995" y="3377413"/>
            <a:ext cx="4248000" cy="72000"/>
          </a:xfrm>
          <a:prstGeom prst="trapezoid">
            <a:avLst>
              <a:gd name="adj" fmla="val 342500"/>
            </a:avLst>
          </a:prstGeom>
          <a:gradFill>
            <a:gsLst>
              <a:gs pos="100000">
                <a:srgbClr val="E5E0DF"/>
              </a:gs>
              <a:gs pos="0">
                <a:srgbClr val="D4CBC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sp>
        <p:nvSpPr>
          <p:cNvPr id="147" name="직사각형 146">
            <a:extLst>
              <a:ext uri="{FF2B5EF4-FFF2-40B4-BE49-F238E27FC236}">
                <a16:creationId xmlns:a16="http://schemas.microsoft.com/office/drawing/2014/main" id="{B136079F-F202-4209-AEA2-46DA82B9B1A9}"/>
              </a:ext>
            </a:extLst>
          </p:cNvPr>
          <p:cNvSpPr/>
          <p:nvPr/>
        </p:nvSpPr>
        <p:spPr>
          <a:xfrm>
            <a:off x="452972" y="3449713"/>
            <a:ext cx="4248000" cy="72000"/>
          </a:xfrm>
          <a:prstGeom prst="rect">
            <a:avLst/>
          </a:prstGeom>
          <a:gradFill>
            <a:gsLst>
              <a:gs pos="100000">
                <a:srgbClr val="E5E0DF"/>
              </a:gs>
              <a:gs pos="0">
                <a:srgbClr val="D4CBC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59D4D889-5613-45A0-8585-469852E6EB90}"/>
              </a:ext>
            </a:extLst>
          </p:cNvPr>
          <p:cNvSpPr txBox="1"/>
          <p:nvPr/>
        </p:nvSpPr>
        <p:spPr>
          <a:xfrm>
            <a:off x="1028564" y="3599400"/>
            <a:ext cx="540000" cy="15388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11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r>
              <a:rPr lang="en-US" altLang="ko-KR" sz="120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3Q22</a:t>
            </a:r>
            <a:endParaRPr lang="ko-KR" altLang="en-US" sz="1200" dirty="0"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D2F3F4EB-A3BA-4121-951D-9B552C71C4ED}"/>
              </a:ext>
            </a:extLst>
          </p:cNvPr>
          <p:cNvSpPr txBox="1"/>
          <p:nvPr/>
        </p:nvSpPr>
        <p:spPr>
          <a:xfrm>
            <a:off x="2288704" y="3599400"/>
            <a:ext cx="540000" cy="15388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11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r>
              <a:rPr lang="en-US" altLang="ko-KR" sz="120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2Q23</a:t>
            </a:r>
            <a:endParaRPr lang="ko-KR" altLang="en-US" sz="1200" dirty="0"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672FB26C-C42B-422A-B917-B7787AE24DDB}"/>
              </a:ext>
            </a:extLst>
          </p:cNvPr>
          <p:cNvSpPr txBox="1"/>
          <p:nvPr/>
        </p:nvSpPr>
        <p:spPr>
          <a:xfrm>
            <a:off x="3548844" y="3599400"/>
            <a:ext cx="540000" cy="15388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11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r>
              <a:rPr lang="en-US" altLang="ko-KR" sz="1200" b="1" dirty="0">
                <a:solidFill>
                  <a:srgbClr val="9E2A2A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3Q23</a:t>
            </a:r>
            <a:endParaRPr lang="ko-KR" altLang="en-US" sz="1200" b="1" dirty="0">
              <a:solidFill>
                <a:srgbClr val="9E2A2A"/>
              </a:solidFill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E7E81B5F-5179-4809-A414-761AE7033EDC}"/>
              </a:ext>
            </a:extLst>
          </p:cNvPr>
          <p:cNvGrpSpPr/>
          <p:nvPr/>
        </p:nvGrpSpPr>
        <p:grpSpPr>
          <a:xfrm>
            <a:off x="1712972" y="1088740"/>
            <a:ext cx="1728000" cy="470147"/>
            <a:chOff x="1712972" y="1088740"/>
            <a:chExt cx="1728000" cy="470147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0410B1A4-CF7C-4A20-AD27-52137D429543}"/>
                </a:ext>
              </a:extLst>
            </p:cNvPr>
            <p:cNvSpPr txBox="1"/>
            <p:nvPr/>
          </p:nvSpPr>
          <p:spPr>
            <a:xfrm>
              <a:off x="1712972" y="1088740"/>
              <a:ext cx="1728000" cy="252000"/>
            </a:xfrm>
            <a:prstGeom prst="roundRect">
              <a:avLst>
                <a:gd name="adj" fmla="val 50000"/>
              </a:avLst>
            </a:prstGeom>
            <a:solidFill>
              <a:srgbClr val="746561"/>
            </a:solidFill>
            <a:ln w="6350">
              <a:noFill/>
            </a:ln>
            <a:effectLst/>
          </p:spPr>
          <p:txBody>
            <a:bodyPr wrap="none" lIns="0" tIns="0" rIns="0" bIns="0" rtlCol="0" anchor="ctr">
              <a:noAutofit/>
            </a:bodyPr>
            <a:lstStyle>
              <a:defPPr>
                <a:defRPr lang="en-US"/>
              </a:defPPr>
              <a:lvl1pPr algn="ctr">
                <a:spcAft>
                  <a:spcPts val="200"/>
                </a:spcAft>
                <a:defRPr sz="1400" spc="-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A72A2A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defRPr>
              </a:lvl1pPr>
            </a:lstStyle>
            <a:p>
              <a:r>
                <a:rPr lang="ko-KR" altLang="en-US" dirty="0">
                  <a:solidFill>
                    <a:schemeClr val="bg1"/>
                  </a:solidFill>
                  <a:latin typeface="LG스마트체 Regular" panose="020B0600000101010101" pitchFamily="50" charset="-127"/>
                  <a:ea typeface="LG스마트체 Regular" panose="020B0600000101010101" pitchFamily="50" charset="-127"/>
                </a:rPr>
                <a:t>매출 실적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3BE279C4-9B24-4B1D-A83D-B8163424ED4A}"/>
                </a:ext>
              </a:extLst>
            </p:cNvPr>
            <p:cNvSpPr txBox="1"/>
            <p:nvPr/>
          </p:nvSpPr>
          <p:spPr>
            <a:xfrm>
              <a:off x="2684748" y="1420388"/>
              <a:ext cx="452047" cy="138499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>
              <a:defPPr>
                <a:defRPr lang="en-US"/>
              </a:defPPr>
              <a:lvl1pPr algn="ctr">
                <a:spcAft>
                  <a:spcPts val="200"/>
                </a:spcAft>
                <a:defRPr sz="900" spc="-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defRPr>
              </a:lvl1pPr>
            </a:lstStyle>
            <a:p>
              <a:r>
                <a:rPr lang="ko-KR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G스마트체 Regular" panose="020B0600000101010101" pitchFamily="50" charset="-127"/>
                  <a:ea typeface="LG스마트체 Regular" panose="020B0600000101010101" pitchFamily="50" charset="-127"/>
                </a:rPr>
                <a:t>단위 </a:t>
              </a:r>
              <a:r>
                <a:rPr lang="en-US" altLang="ko-KR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G스마트체 Regular" panose="020B0600000101010101" pitchFamily="50" charset="-127"/>
                  <a:ea typeface="LG스마트체 Regular" panose="020B0600000101010101" pitchFamily="50" charset="-127"/>
                </a:rPr>
                <a:t>: </a:t>
              </a:r>
              <a:r>
                <a:rPr lang="ko-KR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G스마트체 Regular" panose="020B0600000101010101" pitchFamily="50" charset="-127"/>
                  <a:ea typeface="LG스마트체 Regular" panose="020B0600000101010101" pitchFamily="50" charset="-127"/>
                </a:rPr>
                <a:t>억원</a:t>
              </a:r>
            </a:p>
          </p:txBody>
        </p:sp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0B844B77-F4D4-4290-9E71-CCF5DBCBFC5F}"/>
                </a:ext>
              </a:extLst>
            </p:cNvPr>
            <p:cNvGrpSpPr/>
            <p:nvPr/>
          </p:nvGrpSpPr>
          <p:grpSpPr>
            <a:xfrm>
              <a:off x="2155909" y="1420388"/>
              <a:ext cx="412876" cy="138499"/>
              <a:chOff x="2174090" y="1420388"/>
              <a:chExt cx="412876" cy="138499"/>
            </a:xfrm>
          </p:grpSpPr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1D1B8FDD-7FC9-4103-9FBD-4489EF35F492}"/>
                  </a:ext>
                </a:extLst>
              </p:cNvPr>
              <p:cNvSpPr txBox="1"/>
              <p:nvPr/>
            </p:nvSpPr>
            <p:spPr>
              <a:xfrm>
                <a:off x="2298424" y="1420388"/>
                <a:ext cx="288542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algn="ctr">
                  <a:spcAft>
                    <a:spcPts val="200"/>
                  </a:spcAft>
                  <a:defRPr sz="1100" spc="-5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oto Sans CJK KR Regular" panose="020B0500000000000000" pitchFamily="34" charset="-127"/>
                    <a:ea typeface="Noto Sans CJK KR Regular" panose="020B0500000000000000" pitchFamily="34" charset="-127"/>
                  </a:defRPr>
                </a:lvl1pPr>
              </a:lstStyle>
              <a:p>
                <a:r>
                  <a:rPr lang="ko-KR" altLang="en-US" sz="900" dirty="0">
                    <a:latin typeface="LG스마트체 Regular" panose="020B0600000101010101" pitchFamily="50" charset="-127"/>
                    <a:ea typeface="LG스마트체 Regular" panose="020B0600000101010101" pitchFamily="50" charset="-127"/>
                  </a:rPr>
                  <a:t>매출액</a:t>
                </a:r>
              </a:p>
            </p:txBody>
          </p:sp>
          <p:sp>
            <p:nvSpPr>
              <p:cNvPr id="153" name="직사각형 152">
                <a:extLst>
                  <a:ext uri="{FF2B5EF4-FFF2-40B4-BE49-F238E27FC236}">
                    <a16:creationId xmlns:a16="http://schemas.microsoft.com/office/drawing/2014/main" id="{2091086F-22ED-46D2-B36E-CB304C68151F}"/>
                  </a:ext>
                </a:extLst>
              </p:cNvPr>
              <p:cNvSpPr/>
              <p:nvPr/>
            </p:nvSpPr>
            <p:spPr>
              <a:xfrm>
                <a:off x="2174090" y="1446333"/>
                <a:ext cx="86608" cy="86608"/>
              </a:xfrm>
              <a:prstGeom prst="rect">
                <a:avLst/>
              </a:prstGeom>
              <a:solidFill>
                <a:srgbClr val="7465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LG스마트체 Regular" panose="020B0600000101010101" pitchFamily="50" charset="-127"/>
                  <a:ea typeface="LG스마트체 Regular" panose="020B0600000101010101" pitchFamily="50" charset="-127"/>
                </a:endParaRPr>
              </a:p>
            </p:txBody>
          </p:sp>
        </p:grpSp>
      </p:grpSp>
      <p:sp>
        <p:nvSpPr>
          <p:cNvPr id="234" name="TextBox 233">
            <a:extLst>
              <a:ext uri="{FF2B5EF4-FFF2-40B4-BE49-F238E27FC236}">
                <a16:creationId xmlns:a16="http://schemas.microsoft.com/office/drawing/2014/main" id="{361DC6DA-FAD1-4C42-8DD8-F087325DA65E}"/>
              </a:ext>
            </a:extLst>
          </p:cNvPr>
          <p:cNvSpPr txBox="1"/>
          <p:nvPr/>
        </p:nvSpPr>
        <p:spPr>
          <a:xfrm>
            <a:off x="632520" y="368660"/>
            <a:ext cx="120545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2800" b="0" spc="-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72A2A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  <a:cs typeface="Arial" panose="020B0604020202020204" pitchFamily="34" charset="0"/>
              </a:defRPr>
            </a:lvl1pPr>
          </a:lstStyle>
          <a:p>
            <a:r>
              <a:rPr lang="ko-KR" altLang="en-US" b="1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경영실적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EE0C6B09-3935-43FF-8554-BB6983A089C1}"/>
              </a:ext>
            </a:extLst>
          </p:cNvPr>
          <p:cNvSpPr txBox="1"/>
          <p:nvPr/>
        </p:nvSpPr>
        <p:spPr>
          <a:xfrm>
            <a:off x="9090761" y="368660"/>
            <a:ext cx="352661" cy="24622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>
            <a:defPPr>
              <a:defRPr lang="en-US"/>
            </a:defPPr>
            <a:lvl1pPr>
              <a:spcAft>
                <a:spcPts val="200"/>
              </a:spcAft>
              <a:defRPr sz="14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pPr algn="ctr"/>
            <a:r>
              <a:rPr lang="ko-KR" altLang="en-US" sz="1600" spc="-50" dirty="0">
                <a:solidFill>
                  <a:srgbClr val="534D4B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매출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7567815" y="6635051"/>
            <a:ext cx="21936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Source : Unaudited, Company financials </a:t>
            </a:r>
            <a:endParaRPr lang="ko-KR" altLang="en-US" sz="900" dirty="0">
              <a:solidFill>
                <a:schemeClr val="bg1">
                  <a:lumMod val="50000"/>
                </a:schemeClr>
              </a:solidFill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23600" y="6596390"/>
            <a:ext cx="2712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rgbClr val="746561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2</a:t>
            </a:r>
            <a:endParaRPr lang="ko-KR" altLang="en-US" sz="1100" b="1" dirty="0">
              <a:solidFill>
                <a:srgbClr val="746561"/>
              </a:solidFill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graphicFrame>
        <p:nvGraphicFramePr>
          <p:cNvPr id="61" name="차트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711139"/>
              </p:ext>
            </p:extLst>
          </p:nvPr>
        </p:nvGraphicFramePr>
        <p:xfrm>
          <a:off x="303278" y="3789040"/>
          <a:ext cx="5050851" cy="21662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6" name="TextBox 75">
            <a:extLst>
              <a:ext uri="{FF2B5EF4-FFF2-40B4-BE49-F238E27FC236}">
                <a16:creationId xmlns:a16="http://schemas.microsoft.com/office/drawing/2014/main" id="{0410B1A4-CF7C-4A20-AD27-52137D429543}"/>
              </a:ext>
            </a:extLst>
          </p:cNvPr>
          <p:cNvSpPr txBox="1"/>
          <p:nvPr/>
        </p:nvSpPr>
        <p:spPr>
          <a:xfrm>
            <a:off x="1713304" y="4077072"/>
            <a:ext cx="1728000" cy="252000"/>
          </a:xfrm>
          <a:prstGeom prst="roundRect">
            <a:avLst>
              <a:gd name="adj" fmla="val 50000"/>
            </a:avLst>
          </a:prstGeom>
          <a:solidFill>
            <a:srgbClr val="746561"/>
          </a:solidFill>
          <a:ln w="6350">
            <a:noFill/>
          </a:ln>
          <a:effectLst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14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72A2A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>
                <a:solidFill>
                  <a:schemeClr val="bg1"/>
                </a:solidFill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매출 성장률</a:t>
            </a:r>
          </a:p>
        </p:txBody>
      </p:sp>
      <p:grpSp>
        <p:nvGrpSpPr>
          <p:cNvPr id="79" name="그룹 78">
            <a:extLst>
              <a:ext uri="{FF2B5EF4-FFF2-40B4-BE49-F238E27FC236}">
                <a16:creationId xmlns:a16="http://schemas.microsoft.com/office/drawing/2014/main" id="{A48164B8-A321-44F3-81A1-67B01AD86124}"/>
              </a:ext>
            </a:extLst>
          </p:cNvPr>
          <p:cNvGrpSpPr/>
          <p:nvPr/>
        </p:nvGrpSpPr>
        <p:grpSpPr>
          <a:xfrm>
            <a:off x="2266866" y="4436826"/>
            <a:ext cx="532318" cy="138499"/>
            <a:chOff x="2350658" y="1408845"/>
            <a:chExt cx="532318" cy="138499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1D810084-3072-479F-8D8D-322B98B23CFE}"/>
                </a:ext>
              </a:extLst>
            </p:cNvPr>
            <p:cNvSpPr txBox="1"/>
            <p:nvPr/>
          </p:nvSpPr>
          <p:spPr>
            <a:xfrm>
              <a:off x="2533521" y="1408845"/>
              <a:ext cx="349455" cy="138499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>
              <a:defPPr>
                <a:defRPr lang="en-US"/>
              </a:defPPr>
              <a:lvl1pPr algn="ctr">
                <a:spcAft>
                  <a:spcPts val="200"/>
                </a:spcAft>
                <a:defRPr sz="1100" spc="-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defRPr>
              </a:lvl1pPr>
            </a:lstStyle>
            <a:p>
              <a:r>
                <a:rPr lang="en-US" altLang="ko-KR" sz="900" dirty="0" err="1">
                  <a:latin typeface="Arial Narrow" panose="020B0606020202030204" pitchFamily="34" charset="0"/>
                  <a:ea typeface="LG스마트체 Regular" panose="020B0600000101010101" pitchFamily="50" charset="-127"/>
                </a:rPr>
                <a:t>QoQ</a:t>
              </a:r>
              <a:r>
                <a:rPr lang="en-US" altLang="ko-KR" sz="900" dirty="0">
                  <a:latin typeface="Arial Narrow" panose="020B0606020202030204" pitchFamily="34" charset="0"/>
                  <a:ea typeface="LG스마트체 Regular" panose="020B0600000101010101" pitchFamily="50" charset="-127"/>
                </a:rPr>
                <a:t> G/R</a:t>
              </a:r>
              <a:endParaRPr lang="ko-KR" altLang="en-US" sz="900" dirty="0">
                <a:latin typeface="Arial Narrow" panose="020B0606020202030204" pitchFamily="34" charset="0"/>
                <a:ea typeface="LG스마트체 Regular" panose="020B0600000101010101" pitchFamily="50" charset="-127"/>
              </a:endParaRPr>
            </a:p>
          </p:txBody>
        </p:sp>
        <p:grpSp>
          <p:nvGrpSpPr>
            <p:cNvPr id="81" name="그룹 80">
              <a:extLst>
                <a:ext uri="{FF2B5EF4-FFF2-40B4-BE49-F238E27FC236}">
                  <a16:creationId xmlns:a16="http://schemas.microsoft.com/office/drawing/2014/main" id="{3C5484DC-CAAF-42CD-9A87-0454215420F3}"/>
                </a:ext>
              </a:extLst>
            </p:cNvPr>
            <p:cNvGrpSpPr/>
            <p:nvPr/>
          </p:nvGrpSpPr>
          <p:grpSpPr>
            <a:xfrm>
              <a:off x="2350658" y="1457109"/>
              <a:ext cx="126000" cy="65057"/>
              <a:chOff x="2842995" y="1620059"/>
              <a:chExt cx="126000" cy="65057"/>
            </a:xfrm>
          </p:grpSpPr>
          <p:cxnSp>
            <p:nvCxnSpPr>
              <p:cNvPr id="82" name="직선 연결선 81">
                <a:extLst>
                  <a:ext uri="{FF2B5EF4-FFF2-40B4-BE49-F238E27FC236}">
                    <a16:creationId xmlns:a16="http://schemas.microsoft.com/office/drawing/2014/main" id="{06AB9492-EC74-4E80-8F61-9016290C2D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2995" y="1652587"/>
                <a:ext cx="126000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7465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83" name="타원 82">
                <a:extLst>
                  <a:ext uri="{FF2B5EF4-FFF2-40B4-BE49-F238E27FC236}">
                    <a16:creationId xmlns:a16="http://schemas.microsoft.com/office/drawing/2014/main" id="{E3998BE7-4095-4187-A62D-20706BB9F22C}"/>
                  </a:ext>
                </a:extLst>
              </p:cNvPr>
              <p:cNvSpPr/>
              <p:nvPr/>
            </p:nvSpPr>
            <p:spPr>
              <a:xfrm>
                <a:off x="2873467" y="1620059"/>
                <a:ext cx="65057" cy="65057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7465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LG스마트체 Regular" panose="020B0600000101010101" pitchFamily="50" charset="-127"/>
                  <a:ea typeface="LG스마트체 Regular" panose="020B0600000101010101" pitchFamily="50" charset="-127"/>
                </a:endParaRPr>
              </a:p>
            </p:txBody>
          </p:sp>
        </p:grpSp>
      </p:grpSp>
      <p:graphicFrame>
        <p:nvGraphicFramePr>
          <p:cNvPr id="177" name="표 176">
            <a:extLst>
              <a:ext uri="{FF2B5EF4-FFF2-40B4-BE49-F238E27FC236}">
                <a16:creationId xmlns:a16="http://schemas.microsoft.com/office/drawing/2014/main" id="{A16B4D12-2367-4F4C-B9CA-7B2749A2AC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344735"/>
              </p:ext>
            </p:extLst>
          </p:nvPr>
        </p:nvGraphicFramePr>
        <p:xfrm>
          <a:off x="5127710" y="4654795"/>
          <a:ext cx="4370687" cy="1654524"/>
        </p:xfrm>
        <a:graphic>
          <a:graphicData uri="http://schemas.openxmlformats.org/drawingml/2006/table">
            <a:tbl>
              <a:tblPr firstRow="1" bandRow="1"/>
              <a:tblGrid>
                <a:gridCol w="833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3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93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363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l" latinLnBrk="1"/>
                      <a:endParaRPr lang="ko-KR" altLang="en-US" sz="1200" b="1" kern="1200" spc="-5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74656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B8B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3Q22</a:t>
                      </a:r>
                      <a:endParaRPr lang="ko-KR" altLang="en-US" sz="1200" b="1" kern="1200" spc="-5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4Q22</a:t>
                      </a:r>
                      <a:endParaRPr lang="ko-KR" altLang="en-US" sz="1200" b="1" kern="1200" spc="-5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1Q23</a:t>
                      </a:r>
                      <a:endParaRPr lang="ko-KR" altLang="en-US" sz="1200" b="1" kern="1200" spc="-5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2Q23</a:t>
                      </a:r>
                      <a:endParaRPr lang="ko-KR" altLang="en-US" sz="1200" b="1" kern="1200" spc="-5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3Q23</a:t>
                      </a:r>
                      <a:endParaRPr lang="ko-KR" altLang="en-US" sz="1200" b="1" kern="1200" spc="-5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9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63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l" latinLnBrk="1"/>
                      <a:r>
                        <a:rPr lang="en-US" altLang="ko-KR" sz="1200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Large DDI</a:t>
                      </a:r>
                      <a:endParaRPr lang="ko-KR" altLang="en-US" sz="1200" kern="1200" spc="-5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74656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50%</a:t>
                      </a:r>
                      <a:endParaRPr lang="ko-KR" altLang="en-US" sz="1200" b="0" kern="1200" spc="-5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74656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41%</a:t>
                      </a:r>
                      <a:endParaRPr lang="ko-KR" altLang="en-US" sz="1200" b="0" kern="1200" spc="-5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74656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43%</a:t>
                      </a:r>
                      <a:endParaRPr lang="ko-KR" altLang="en-US" sz="1200" b="0" kern="1200" spc="-5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74656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50%</a:t>
                      </a:r>
                      <a:endParaRPr lang="ko-KR" altLang="en-US" sz="1200" b="0" kern="1200" spc="-5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74656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1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58%</a:t>
                      </a:r>
                      <a:endParaRPr lang="ko-KR" altLang="en-US" sz="1200" b="1" kern="1200" spc="-5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74656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6561">
                        <a:alpha val="588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63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l" latinLnBrk="1"/>
                      <a:r>
                        <a:rPr lang="en-US" altLang="ko-KR" sz="1200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Small DDI</a:t>
                      </a:r>
                      <a:endParaRPr lang="ko-KR" altLang="en-US" sz="1200" kern="1200" spc="-5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74656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39%</a:t>
                      </a:r>
                      <a:endParaRPr lang="ko-KR" altLang="en-US" sz="1200" b="0" kern="1200" spc="-5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74656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50%</a:t>
                      </a:r>
                      <a:endParaRPr lang="ko-KR" altLang="en-US" sz="1200" b="0" kern="1200" spc="-5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74656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50%</a:t>
                      </a:r>
                      <a:endParaRPr lang="ko-KR" altLang="en-US" sz="1200" b="0" kern="1200" spc="-5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74656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39%</a:t>
                      </a:r>
                      <a:endParaRPr lang="ko-KR" altLang="en-US" sz="1200" b="0" kern="1200" spc="-5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74656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30%</a:t>
                      </a:r>
                      <a:endParaRPr lang="ko-KR" altLang="en-US" sz="1200" b="1" kern="1200" spc="-5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74656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6561">
                        <a:alpha val="588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631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l" latinLnBrk="1"/>
                      <a:r>
                        <a:rPr lang="en-US" altLang="ko-KR" sz="1200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ETC</a:t>
                      </a:r>
                      <a:endParaRPr lang="ko-KR" altLang="en-US" sz="1200" kern="1200" spc="-5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74656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11%</a:t>
                      </a:r>
                      <a:endParaRPr lang="ko-KR" altLang="en-US" sz="1200" b="0" kern="1200" spc="-5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74656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9%</a:t>
                      </a:r>
                      <a:endParaRPr lang="ko-KR" altLang="en-US" sz="1200" b="0" kern="1200" spc="-5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74656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7%</a:t>
                      </a:r>
                      <a:endParaRPr lang="ko-KR" altLang="en-US" sz="1200" b="0" kern="1200" spc="-5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74656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11%</a:t>
                      </a:r>
                      <a:endParaRPr lang="ko-KR" altLang="en-US" sz="1200" b="0" kern="1200" spc="-5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74656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12%</a:t>
                      </a:r>
                      <a:endParaRPr lang="ko-KR" altLang="en-US" sz="1200" b="1" kern="1200" spc="-5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74656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6561">
                        <a:alpha val="588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8" name="TextBox 177">
            <a:extLst>
              <a:ext uri="{FF2B5EF4-FFF2-40B4-BE49-F238E27FC236}">
                <a16:creationId xmlns:a16="http://schemas.microsoft.com/office/drawing/2014/main" id="{6391D566-C819-4D8D-A486-CEA1C238AB65}"/>
              </a:ext>
            </a:extLst>
          </p:cNvPr>
          <p:cNvSpPr txBox="1"/>
          <p:nvPr/>
        </p:nvSpPr>
        <p:spPr>
          <a:xfrm>
            <a:off x="6465168" y="1088740"/>
            <a:ext cx="1728000" cy="252000"/>
          </a:xfrm>
          <a:prstGeom prst="roundRect">
            <a:avLst>
              <a:gd name="adj" fmla="val 50000"/>
            </a:avLst>
          </a:prstGeom>
          <a:solidFill>
            <a:srgbClr val="746561"/>
          </a:solidFill>
          <a:ln w="6350">
            <a:noFill/>
          </a:ln>
          <a:effectLst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14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defRPr>
            </a:lvl1pPr>
          </a:lstStyle>
          <a:p>
            <a:r>
              <a:rPr lang="en-US" altLang="ko-KR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Application</a:t>
            </a:r>
            <a:r>
              <a:rPr lang="ko-KR" altLang="en-US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별 매출</a:t>
            </a:r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6391D566-C819-4D8D-A486-CEA1C238AB65}"/>
              </a:ext>
            </a:extLst>
          </p:cNvPr>
          <p:cNvSpPr txBox="1"/>
          <p:nvPr/>
        </p:nvSpPr>
        <p:spPr>
          <a:xfrm>
            <a:off x="6465168" y="4077072"/>
            <a:ext cx="1728000" cy="252000"/>
          </a:xfrm>
          <a:prstGeom prst="roundRect">
            <a:avLst>
              <a:gd name="adj" fmla="val 50000"/>
            </a:avLst>
          </a:prstGeom>
          <a:solidFill>
            <a:srgbClr val="746561"/>
          </a:solidFill>
          <a:ln w="6350">
            <a:noFill/>
          </a:ln>
          <a:effectLst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14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defRPr>
            </a:lvl1pPr>
          </a:lstStyle>
          <a:p>
            <a:r>
              <a:rPr lang="ko-KR" altLang="en-US" dirty="0">
                <a:latin typeface="LG스마트체 Regular" panose="020B0600000101010101" pitchFamily="50" charset="-127"/>
                <a:ea typeface="LG스마트체 Regular" panose="020B0600000101010101" pitchFamily="50" charset="-127"/>
              </a:rPr>
              <a:t>제품별 매출</a:t>
            </a:r>
          </a:p>
        </p:txBody>
      </p:sp>
      <p:graphicFrame>
        <p:nvGraphicFramePr>
          <p:cNvPr id="279" name="표 278">
            <a:extLst>
              <a:ext uri="{FF2B5EF4-FFF2-40B4-BE49-F238E27FC236}">
                <a16:creationId xmlns:a16="http://schemas.microsoft.com/office/drawing/2014/main" id="{A16B4D12-2367-4F4C-B9CA-7B2749A2AC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347738"/>
              </p:ext>
            </p:extLst>
          </p:nvPr>
        </p:nvGraphicFramePr>
        <p:xfrm>
          <a:off x="5127710" y="1592996"/>
          <a:ext cx="4370687" cy="1922900"/>
        </p:xfrm>
        <a:graphic>
          <a:graphicData uri="http://schemas.openxmlformats.org/drawingml/2006/table">
            <a:tbl>
              <a:tblPr firstRow="1" bandRow="1"/>
              <a:tblGrid>
                <a:gridCol w="8334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0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93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9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93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93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45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l" latinLnBrk="1"/>
                      <a:endParaRPr lang="ko-KR" altLang="en-US" sz="1200" b="1" kern="1200" spc="-5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74656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B8B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3Q22</a:t>
                      </a:r>
                      <a:endParaRPr lang="ko-KR" altLang="en-US" sz="1200" b="1" kern="1200" spc="-5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4Q22</a:t>
                      </a:r>
                      <a:endParaRPr lang="ko-KR" altLang="en-US" sz="1200" b="1" kern="1200" spc="-5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1Q23</a:t>
                      </a:r>
                      <a:endParaRPr lang="ko-KR" altLang="en-US" sz="1200" b="1" kern="1200" spc="-5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2Q23</a:t>
                      </a:r>
                      <a:endParaRPr lang="ko-KR" altLang="en-US" sz="1200" b="1" kern="1200" spc="-5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B8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3Q23</a:t>
                      </a:r>
                      <a:endParaRPr lang="ko-KR" altLang="en-US" sz="1200" b="1" kern="1200" spc="-5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9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5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l" latinLnBrk="1"/>
                      <a:r>
                        <a:rPr lang="en-US" altLang="ko-KR" sz="1200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TV</a:t>
                      </a:r>
                      <a:endParaRPr lang="ko-KR" altLang="en-US" sz="1200" kern="1200" spc="-5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74656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-50" normalizeH="0" baseline="0" noProof="0" dirty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rgbClr val="74656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34%</a:t>
                      </a:r>
                      <a:endParaRPr kumimoji="0" lang="ko-KR" altLang="en-US" sz="1200" b="0" i="0" u="none" strike="noStrike" kern="1200" cap="none" spc="-50" normalizeH="0" baseline="0" noProof="0" dirty="0">
                        <a:ln>
                          <a:solidFill>
                            <a:srgbClr val="4472C4">
                              <a:alpha val="0"/>
                            </a:srgbClr>
                          </a:solidFill>
                        </a:ln>
                        <a:solidFill>
                          <a:srgbClr val="746561"/>
                        </a:solidFill>
                        <a:effectLst/>
                        <a:uLnTx/>
                        <a:uFillTx/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24%</a:t>
                      </a:r>
                      <a:endParaRPr lang="ko-KR" altLang="en-US" sz="1200" b="0" kern="1200" spc="-5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74656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29%</a:t>
                      </a:r>
                      <a:endParaRPr lang="ko-KR" altLang="en-US" sz="1200" b="0" kern="1200" spc="-5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74656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31%</a:t>
                      </a:r>
                      <a:endParaRPr lang="ko-KR" altLang="en-US" sz="1200" b="0" kern="1200" spc="-5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74656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1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35%</a:t>
                      </a:r>
                      <a:endParaRPr lang="ko-KR" altLang="en-US" sz="1200" b="1" kern="1200" spc="-5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74656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6561">
                        <a:alpha val="588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5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l" latinLnBrk="1"/>
                      <a:r>
                        <a:rPr lang="en-US" altLang="ko-KR" sz="1200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IT</a:t>
                      </a:r>
                      <a:endParaRPr lang="ko-KR" altLang="en-US" sz="1200" kern="1200" spc="-5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74656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-50" normalizeH="0" baseline="0" noProof="0" dirty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rgbClr val="74656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20%</a:t>
                      </a:r>
                      <a:endParaRPr lang="ko-KR" altLang="en-US" sz="1200" b="1" kern="1200" spc="-5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95847F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16%</a:t>
                      </a:r>
                      <a:endParaRPr lang="ko-KR" altLang="en-US" sz="1200" b="0" kern="1200" spc="-5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74656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17%</a:t>
                      </a:r>
                      <a:endParaRPr lang="ko-KR" altLang="en-US" sz="1200" b="0" kern="1200" spc="-5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74656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24%</a:t>
                      </a:r>
                      <a:endParaRPr lang="ko-KR" altLang="en-US" sz="1200" b="0" kern="1200" spc="-5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74656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28%</a:t>
                      </a:r>
                      <a:endParaRPr lang="ko-KR" altLang="en-US" sz="1200" b="1" kern="1200" spc="-5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74656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6561">
                        <a:alpha val="588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5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l" latinLnBrk="1"/>
                      <a:r>
                        <a:rPr lang="en-US" altLang="ko-KR" sz="1200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Mobile</a:t>
                      </a:r>
                      <a:endParaRPr lang="ko-KR" altLang="en-US" sz="1200" kern="1200" spc="-5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74656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200" b="0" i="0" u="none" strike="noStrike" kern="1200" cap="none" spc="-50" normalizeH="0" baseline="0" noProof="0" dirty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rgbClr val="74656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39%</a:t>
                      </a:r>
                      <a:endParaRPr lang="ko-KR" altLang="en-US" sz="1200" b="1" kern="1200" spc="-5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95847F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51%</a:t>
                      </a:r>
                      <a:endParaRPr lang="ko-KR" altLang="en-US" sz="1200" b="0" kern="1200" spc="-5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74656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50%</a:t>
                      </a:r>
                      <a:endParaRPr lang="ko-KR" altLang="en-US" sz="1200" b="0" kern="1200" spc="-5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74656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39%</a:t>
                      </a:r>
                      <a:endParaRPr lang="ko-KR" altLang="en-US" sz="1200" b="0" kern="1200" spc="-5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74656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30%</a:t>
                      </a:r>
                      <a:endParaRPr lang="ko-KR" altLang="en-US" sz="1200" b="1" kern="1200" spc="-5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74656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6561">
                        <a:alpha val="588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5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l" latinLnBrk="1"/>
                      <a:r>
                        <a:rPr lang="en-US" altLang="ko-KR" sz="1200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ETC</a:t>
                      </a:r>
                      <a:endParaRPr lang="ko-KR" altLang="en-US" sz="1200" kern="1200" spc="-5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74656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kumimoji="0" lang="en-US" altLang="ko-KR" sz="1200" b="0" i="0" u="none" strike="noStrike" kern="1200" cap="none" spc="-50" normalizeH="0" baseline="0" noProof="0" dirty="0">
                          <a:ln>
                            <a:solidFill>
                              <a:srgbClr val="4472C4">
                                <a:alpha val="0"/>
                              </a:srgbClr>
                            </a:solidFill>
                          </a:ln>
                          <a:solidFill>
                            <a:srgbClr val="746561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7%</a:t>
                      </a:r>
                      <a:endParaRPr lang="en-US" altLang="ko-KR" sz="1200" b="1" kern="1200" spc="-50" baseline="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95847F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9%</a:t>
                      </a: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4%</a:t>
                      </a: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6%</a:t>
                      </a: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1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7%</a:t>
                      </a: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6561">
                        <a:alpha val="588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1" name="TextBox 350">
            <a:extLst>
              <a:ext uri="{FF2B5EF4-FFF2-40B4-BE49-F238E27FC236}">
                <a16:creationId xmlns:a16="http://schemas.microsoft.com/office/drawing/2014/main" id="{D2F3F4EB-A3BA-4121-951D-9B552C71C4ED}"/>
              </a:ext>
            </a:extLst>
          </p:cNvPr>
          <p:cNvSpPr txBox="1"/>
          <p:nvPr/>
        </p:nvSpPr>
        <p:spPr>
          <a:xfrm>
            <a:off x="2416792" y="6183377"/>
            <a:ext cx="540000" cy="15388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11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r>
              <a:rPr lang="en-US" altLang="ko-KR" sz="120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1Q23</a:t>
            </a:r>
            <a:endParaRPr lang="ko-KR" altLang="en-US" sz="1200" dirty="0"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59D4D889-5613-45A0-8585-469852E6EB90}"/>
              </a:ext>
            </a:extLst>
          </p:cNvPr>
          <p:cNvSpPr txBox="1"/>
          <p:nvPr/>
        </p:nvSpPr>
        <p:spPr>
          <a:xfrm>
            <a:off x="1686529" y="6183377"/>
            <a:ext cx="540000" cy="15388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11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r>
              <a:rPr lang="en-US" altLang="ko-KR" sz="120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4Q22</a:t>
            </a:r>
            <a:endParaRPr lang="ko-KR" altLang="en-US" sz="1200" dirty="0"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pic>
        <p:nvPicPr>
          <p:cNvPr id="44" name="그래픽 8">
            <a:extLst>
              <a:ext uri="{FF2B5EF4-FFF2-40B4-BE49-F238E27FC236}">
                <a16:creationId xmlns:a16="http://schemas.microsoft.com/office/drawing/2014/main" id="{EA6EA671-D109-4D6C-AC02-C5D4EDC1D0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2480" y="6522250"/>
            <a:ext cx="967887" cy="183114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69CF7A85-0A89-4CDD-84F3-006B7562D635}"/>
              </a:ext>
            </a:extLst>
          </p:cNvPr>
          <p:cNvSpPr txBox="1"/>
          <p:nvPr/>
        </p:nvSpPr>
        <p:spPr>
          <a:xfrm>
            <a:off x="3877784" y="6183377"/>
            <a:ext cx="540000" cy="15388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11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r>
              <a:rPr lang="en-US" altLang="ko-KR" sz="1200" b="1" dirty="0">
                <a:solidFill>
                  <a:srgbClr val="9E2A2A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3Q23</a:t>
            </a:r>
            <a:endParaRPr lang="ko-KR" altLang="en-US" sz="1200" b="1" dirty="0">
              <a:solidFill>
                <a:srgbClr val="9E2A2A"/>
              </a:solidFill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C5CA055-3680-43D2-AD2E-A60365F80D65}"/>
              </a:ext>
            </a:extLst>
          </p:cNvPr>
          <p:cNvSpPr txBox="1"/>
          <p:nvPr/>
        </p:nvSpPr>
        <p:spPr>
          <a:xfrm>
            <a:off x="3687396" y="2092688"/>
            <a:ext cx="285336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11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r>
              <a:rPr lang="en-US" altLang="ko-KR" sz="1200" b="1" dirty="0">
                <a:solidFill>
                  <a:srgbClr val="A72A2A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4,128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65B85B6-6BEA-4817-83E2-1A6EC886D826}"/>
              </a:ext>
            </a:extLst>
          </p:cNvPr>
          <p:cNvSpPr txBox="1"/>
          <p:nvPr/>
        </p:nvSpPr>
        <p:spPr>
          <a:xfrm>
            <a:off x="3650063" y="2284330"/>
            <a:ext cx="360000" cy="1141481"/>
          </a:xfrm>
          <a:prstGeom prst="cube">
            <a:avLst>
              <a:gd name="adj" fmla="val 9125"/>
            </a:avLst>
          </a:prstGeom>
          <a:gradFill>
            <a:gsLst>
              <a:gs pos="100000">
                <a:srgbClr val="832929"/>
              </a:gs>
              <a:gs pos="0">
                <a:srgbClr val="A72A2A"/>
              </a:gs>
            </a:gsLst>
            <a:lin ang="4500000" scaled="0"/>
          </a:gradFill>
          <a:ln w="6350">
            <a:solidFill>
              <a:srgbClr val="A72A2A"/>
            </a:solidFill>
          </a:ln>
        </p:spPr>
        <p:txBody>
          <a:bodyPr wrap="none" lIns="0" tIns="0" rIns="0" bIns="0" rtlCol="0" anchor="t" anchorCtr="0">
            <a:no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10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404040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defRPr>
            </a:lvl1pPr>
          </a:lstStyle>
          <a:p>
            <a:endParaRPr lang="ko-KR" altLang="en-US" dirty="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016B570-4A24-416C-8EE4-9679C1866AD9}"/>
              </a:ext>
            </a:extLst>
          </p:cNvPr>
          <p:cNvSpPr txBox="1"/>
          <p:nvPr/>
        </p:nvSpPr>
        <p:spPr>
          <a:xfrm>
            <a:off x="1113750" y="1932423"/>
            <a:ext cx="360000" cy="1493388"/>
          </a:xfrm>
          <a:prstGeom prst="cube">
            <a:avLst>
              <a:gd name="adj" fmla="val 9125"/>
            </a:avLst>
          </a:prstGeom>
          <a:gradFill>
            <a:gsLst>
              <a:gs pos="100000">
                <a:srgbClr val="534D4B"/>
              </a:gs>
              <a:gs pos="0">
                <a:srgbClr val="746561"/>
              </a:gs>
            </a:gsLst>
            <a:lin ang="4500000" scaled="0"/>
          </a:gradFill>
          <a:ln w="6350">
            <a:solidFill>
              <a:srgbClr val="746561"/>
            </a:solidFill>
          </a:ln>
        </p:spPr>
        <p:txBody>
          <a:bodyPr wrap="none" lIns="0" tIns="0" rIns="0" bIns="0" rtlCol="0" anchor="t" anchorCtr="0">
            <a:noAutofit/>
          </a:bodyPr>
          <a:lstStyle>
            <a:defPPr>
              <a:defRPr lang="en-US"/>
            </a:defPPr>
            <a:lvl1pPr>
              <a:spcAft>
                <a:spcPts val="200"/>
              </a:spcAft>
              <a:defRPr sz="14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pPr algn="ctr"/>
            <a:endParaRPr lang="ko-KR" altLang="en-US" sz="1000" spc="-50" dirty="0">
              <a:solidFill>
                <a:srgbClr val="404040"/>
              </a:solidFill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4F12A44-900B-40EB-91C4-56D45BB20C09}"/>
              </a:ext>
            </a:extLst>
          </p:cNvPr>
          <p:cNvSpPr txBox="1"/>
          <p:nvPr/>
        </p:nvSpPr>
        <p:spPr>
          <a:xfrm>
            <a:off x="2428071" y="1941422"/>
            <a:ext cx="285336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11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r>
              <a:rPr lang="en-US" altLang="ko-KR" sz="1200" dirty="0">
                <a:solidFill>
                  <a:srgbClr val="534D4B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4,545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B63C238-72F5-43AA-8608-78AF0BBE6AB8}"/>
              </a:ext>
            </a:extLst>
          </p:cNvPr>
          <p:cNvSpPr txBox="1"/>
          <p:nvPr/>
        </p:nvSpPr>
        <p:spPr>
          <a:xfrm>
            <a:off x="2390738" y="2135948"/>
            <a:ext cx="360000" cy="1289221"/>
          </a:xfrm>
          <a:prstGeom prst="cube">
            <a:avLst>
              <a:gd name="adj" fmla="val 9125"/>
            </a:avLst>
          </a:prstGeom>
          <a:solidFill>
            <a:srgbClr val="6F625E"/>
          </a:solidFill>
          <a:ln w="6350">
            <a:solidFill>
              <a:srgbClr val="70625E"/>
            </a:solidFill>
          </a:ln>
        </p:spPr>
        <p:txBody>
          <a:bodyPr wrap="none" lIns="0" tIns="0" rIns="0" bIns="0" rtlCol="0" anchor="t" anchorCtr="0">
            <a:no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10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404040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defRPr>
            </a:lvl1pPr>
          </a:lstStyle>
          <a:p>
            <a:endParaRPr lang="ko-KR" altLang="en-US" dirty="0">
              <a:latin typeface="LG스마트체 Regular" panose="020B0600000101010101" pitchFamily="50" charset="-127"/>
              <a:ea typeface="LG스마트체 Regular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1630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1.11111E-6 L 0.03141 -0.00023 " pathEditMode="relative" rAng="0" ptsTypes="AA">
                                      <p:cBhvr>
                                        <p:cTn id="12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" y="-2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-3.7037E-6 L 0.01747 -3.7037E-6 " pathEditMode="relative" rAng="0" ptsTypes="AA">
                                      <p:cBhvr>
                                        <p:cTn id="28" dur="5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5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7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7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  <p:bldP spid="234" grpId="0"/>
      <p:bldP spid="49" grpId="0"/>
      <p:bldP spid="52" grpId="0" animBg="1"/>
      <p:bldP spid="50" grpId="0" animBg="1"/>
      <p:bldP spid="45" grpId="0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5021031" y="3166618"/>
            <a:ext cx="4251977" cy="396955"/>
            <a:chOff x="5021031" y="3068960"/>
            <a:chExt cx="4251977" cy="396955"/>
          </a:xfrm>
        </p:grpSpPr>
        <p:sp>
          <p:nvSpPr>
            <p:cNvPr id="101" name="직사각형 100">
              <a:extLst>
                <a:ext uri="{FF2B5EF4-FFF2-40B4-BE49-F238E27FC236}">
                  <a16:creationId xmlns:a16="http://schemas.microsoft.com/office/drawing/2014/main" id="{7788D2E7-24DA-4826-AB37-855AF87EE5BC}"/>
                </a:ext>
              </a:extLst>
            </p:cNvPr>
            <p:cNvSpPr/>
            <p:nvPr/>
          </p:nvSpPr>
          <p:spPr>
            <a:xfrm>
              <a:off x="5024536" y="3207442"/>
              <a:ext cx="4248000" cy="216000"/>
            </a:xfrm>
            <a:prstGeom prst="rect">
              <a:avLst/>
            </a:prstGeom>
            <a:gradFill>
              <a:gsLst>
                <a:gs pos="98000">
                  <a:srgbClr val="574947">
                    <a:alpha val="0"/>
                  </a:srgbClr>
                </a:gs>
                <a:gs pos="0">
                  <a:srgbClr val="574947">
                    <a:alpha val="68000"/>
                  </a:srgbClr>
                </a:gs>
                <a:gs pos="71000">
                  <a:srgbClr val="574947">
                    <a:alpha val="10000"/>
                  </a:srgbClr>
                </a:gs>
                <a:gs pos="46000">
                  <a:srgbClr val="574947">
                    <a:alpha val="20000"/>
                  </a:srgbClr>
                </a:gs>
                <a:gs pos="22000">
                  <a:srgbClr val="574947">
                    <a:alpha val="4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 Narrow" panose="020B0606020202030204" pitchFamily="34" charset="0"/>
                <a:ea typeface="LG스마트체 Regular" panose="020B0600000101010101" pitchFamily="50" charset="-127"/>
              </a:endParaRPr>
            </a:p>
          </p:txBody>
        </p:sp>
        <p:sp>
          <p:nvSpPr>
            <p:cNvPr id="102" name="사다리꼴 101">
              <a:extLst>
                <a:ext uri="{FF2B5EF4-FFF2-40B4-BE49-F238E27FC236}">
                  <a16:creationId xmlns:a16="http://schemas.microsoft.com/office/drawing/2014/main" id="{E287162F-4491-4768-A111-E4E5953B3B3D}"/>
                </a:ext>
              </a:extLst>
            </p:cNvPr>
            <p:cNvSpPr/>
            <p:nvPr/>
          </p:nvSpPr>
          <p:spPr>
            <a:xfrm>
              <a:off x="5021031" y="3068960"/>
              <a:ext cx="4248000" cy="72000"/>
            </a:xfrm>
            <a:prstGeom prst="trapezoid">
              <a:avLst>
                <a:gd name="adj" fmla="val 342500"/>
              </a:avLst>
            </a:prstGeom>
            <a:gradFill>
              <a:gsLst>
                <a:gs pos="100000">
                  <a:srgbClr val="E5E0DF"/>
                </a:gs>
                <a:gs pos="0">
                  <a:srgbClr val="D4CBCA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 Narrow" panose="020B0606020202030204" pitchFamily="34" charset="0"/>
                <a:ea typeface="LG스마트체 Regular" panose="020B0600000101010101" pitchFamily="50" charset="-127"/>
              </a:endParaRPr>
            </a:p>
          </p:txBody>
        </p:sp>
        <p:sp>
          <p:nvSpPr>
            <p:cNvPr id="103" name="직사각형 102">
              <a:extLst>
                <a:ext uri="{FF2B5EF4-FFF2-40B4-BE49-F238E27FC236}">
                  <a16:creationId xmlns:a16="http://schemas.microsoft.com/office/drawing/2014/main" id="{B136079F-F202-4209-AEA2-46DA82B9B1A9}"/>
                </a:ext>
              </a:extLst>
            </p:cNvPr>
            <p:cNvSpPr/>
            <p:nvPr/>
          </p:nvSpPr>
          <p:spPr>
            <a:xfrm>
              <a:off x="5025008" y="3141260"/>
              <a:ext cx="4248000" cy="72000"/>
            </a:xfrm>
            <a:prstGeom prst="rect">
              <a:avLst/>
            </a:prstGeom>
            <a:gradFill>
              <a:gsLst>
                <a:gs pos="100000">
                  <a:srgbClr val="E5E0DF"/>
                </a:gs>
                <a:gs pos="0">
                  <a:srgbClr val="D4CBCA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 Narrow" panose="020B0606020202030204" pitchFamily="34" charset="0"/>
                <a:ea typeface="LG스마트체 Regular" panose="020B0600000101010101" pitchFamily="50" charset="-127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59D4D889-5613-45A0-8585-469852E6EB90}"/>
                </a:ext>
              </a:extLst>
            </p:cNvPr>
            <p:cNvSpPr txBox="1"/>
            <p:nvPr/>
          </p:nvSpPr>
          <p:spPr>
            <a:xfrm>
              <a:off x="5558654" y="3312027"/>
              <a:ext cx="540000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>
              <a:defPPr>
                <a:defRPr lang="en-US"/>
              </a:defPPr>
              <a:lvl1pPr algn="ctr">
                <a:spcAft>
                  <a:spcPts val="200"/>
                </a:spcAft>
                <a:defRPr sz="1100" spc="-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defRPr>
              </a:lvl1pPr>
            </a:lstStyle>
            <a:p>
              <a:r>
                <a:rPr lang="en-US" altLang="ko-KR" sz="1200" dirty="0">
                  <a:latin typeface="Arial Narrow" panose="020B0606020202030204" pitchFamily="34" charset="0"/>
                  <a:ea typeface="LG스마트체 Regular" panose="020B0600000101010101" pitchFamily="50" charset="-127"/>
                </a:rPr>
                <a:t>3Q22</a:t>
              </a:r>
              <a:endParaRPr lang="ko-KR" altLang="en-US" sz="1200" dirty="0">
                <a:latin typeface="Arial Narrow" panose="020B0606020202030204" pitchFamily="34" charset="0"/>
                <a:ea typeface="LG스마트체 Regular" panose="020B0600000101010101" pitchFamily="50" charset="-127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D2F3F4EB-A3BA-4121-951D-9B552C71C4ED}"/>
                </a:ext>
              </a:extLst>
            </p:cNvPr>
            <p:cNvSpPr txBox="1"/>
            <p:nvPr/>
          </p:nvSpPr>
          <p:spPr>
            <a:xfrm>
              <a:off x="7750140" y="3312027"/>
              <a:ext cx="540000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>
              <a:defPPr>
                <a:defRPr lang="en-US"/>
              </a:defPPr>
              <a:lvl1pPr algn="ctr">
                <a:spcAft>
                  <a:spcPts val="200"/>
                </a:spcAft>
                <a:defRPr sz="1100" spc="-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defRPr>
              </a:lvl1pPr>
            </a:lstStyle>
            <a:p>
              <a:r>
                <a:rPr lang="en-US" altLang="ko-KR" sz="1200" dirty="0">
                  <a:latin typeface="Arial Narrow" panose="020B0606020202030204" pitchFamily="34" charset="0"/>
                  <a:ea typeface="LG스마트체 Regular" panose="020B0600000101010101" pitchFamily="50" charset="-127"/>
                </a:rPr>
                <a:t>2Q23</a:t>
              </a:r>
              <a:endParaRPr lang="ko-KR" altLang="en-US" sz="1200" dirty="0">
                <a:latin typeface="Arial Narrow" panose="020B0606020202030204" pitchFamily="34" charset="0"/>
                <a:ea typeface="LG스마트체 Regular" panose="020B0600000101010101" pitchFamily="50" charset="-127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672FB26C-C42B-422A-B917-B7787AE24DDB}"/>
                </a:ext>
              </a:extLst>
            </p:cNvPr>
            <p:cNvSpPr txBox="1"/>
            <p:nvPr/>
          </p:nvSpPr>
          <p:spPr>
            <a:xfrm>
              <a:off x="8462772" y="3312027"/>
              <a:ext cx="540000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>
              <a:defPPr>
                <a:defRPr lang="en-US"/>
              </a:defPPr>
              <a:lvl1pPr algn="ctr">
                <a:spcAft>
                  <a:spcPts val="200"/>
                </a:spcAft>
                <a:defRPr sz="1100" spc="-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defRPr>
              </a:lvl1pPr>
            </a:lstStyle>
            <a:p>
              <a:r>
                <a:rPr lang="en-US" altLang="ko-KR" sz="1200" b="1" dirty="0">
                  <a:solidFill>
                    <a:srgbClr val="9E2A2A"/>
                  </a:solidFill>
                  <a:latin typeface="Arial Narrow" panose="020B0606020202030204" pitchFamily="34" charset="0"/>
                  <a:ea typeface="LG스마트체 Regular" panose="020B0600000101010101" pitchFamily="50" charset="-127"/>
                </a:rPr>
                <a:t>3Q23</a:t>
              </a:r>
              <a:endParaRPr lang="ko-KR" altLang="en-US" sz="1200" b="1" dirty="0">
                <a:solidFill>
                  <a:srgbClr val="9E2A2A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59D4D889-5613-45A0-8585-469852E6EB90}"/>
                </a:ext>
              </a:extLst>
            </p:cNvPr>
            <p:cNvSpPr txBox="1"/>
            <p:nvPr/>
          </p:nvSpPr>
          <p:spPr>
            <a:xfrm>
              <a:off x="6289150" y="3312027"/>
              <a:ext cx="540000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>
              <a:defPPr>
                <a:defRPr lang="en-US"/>
              </a:defPPr>
              <a:lvl1pPr algn="ctr">
                <a:spcAft>
                  <a:spcPts val="200"/>
                </a:spcAft>
                <a:defRPr sz="1100" spc="-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defRPr>
              </a:lvl1pPr>
            </a:lstStyle>
            <a:p>
              <a:r>
                <a:rPr lang="en-US" altLang="ko-KR" sz="1200" dirty="0">
                  <a:latin typeface="Arial Narrow" panose="020B0606020202030204" pitchFamily="34" charset="0"/>
                  <a:ea typeface="LG스마트체 Regular" panose="020B0600000101010101" pitchFamily="50" charset="-127"/>
                </a:rPr>
                <a:t>4Q22</a:t>
              </a:r>
              <a:endParaRPr lang="ko-KR" altLang="en-US" sz="1200" dirty="0">
                <a:latin typeface="Arial Narrow" panose="020B0606020202030204" pitchFamily="34" charset="0"/>
                <a:ea typeface="LG스마트체 Regular" panose="020B0600000101010101" pitchFamily="50" charset="-127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59D4D889-5613-45A0-8585-469852E6EB90}"/>
                </a:ext>
              </a:extLst>
            </p:cNvPr>
            <p:cNvSpPr txBox="1"/>
            <p:nvPr/>
          </p:nvSpPr>
          <p:spPr>
            <a:xfrm>
              <a:off x="7019645" y="3312027"/>
              <a:ext cx="540000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>
              <a:defPPr>
                <a:defRPr lang="en-US"/>
              </a:defPPr>
              <a:lvl1pPr algn="ctr">
                <a:spcAft>
                  <a:spcPts val="200"/>
                </a:spcAft>
                <a:defRPr sz="1100" spc="-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defRPr>
              </a:lvl1pPr>
            </a:lstStyle>
            <a:p>
              <a:r>
                <a:rPr lang="en-US" altLang="ko-KR" sz="1200" dirty="0">
                  <a:latin typeface="Arial Narrow" panose="020B0606020202030204" pitchFamily="34" charset="0"/>
                  <a:ea typeface="LG스마트체 Regular" panose="020B0600000101010101" pitchFamily="50" charset="-127"/>
                </a:rPr>
                <a:t>1Q23</a:t>
              </a:r>
              <a:endParaRPr lang="ko-KR" altLang="en-US" sz="1200" dirty="0">
                <a:latin typeface="Arial Narrow" panose="020B0606020202030204" pitchFamily="34" charset="0"/>
                <a:ea typeface="LG스마트체 Regular" panose="020B0600000101010101" pitchFamily="50" charset="-127"/>
              </a:endParaRPr>
            </a:p>
          </p:txBody>
        </p:sp>
      </p:grpSp>
      <p:sp>
        <p:nvSpPr>
          <p:cNvPr id="234" name="TextBox 233">
            <a:extLst>
              <a:ext uri="{FF2B5EF4-FFF2-40B4-BE49-F238E27FC236}">
                <a16:creationId xmlns:a16="http://schemas.microsoft.com/office/drawing/2014/main" id="{361DC6DA-FAD1-4C42-8DD8-F087325DA65E}"/>
              </a:ext>
            </a:extLst>
          </p:cNvPr>
          <p:cNvSpPr txBox="1"/>
          <p:nvPr/>
        </p:nvSpPr>
        <p:spPr>
          <a:xfrm>
            <a:off x="632520" y="368660"/>
            <a:ext cx="120545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2800" b="0" spc="-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72A2A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  <a:cs typeface="Arial" panose="020B0604020202020204" pitchFamily="34" charset="0"/>
              </a:defRPr>
            </a:lvl1pPr>
          </a:lstStyle>
          <a:p>
            <a:r>
              <a:rPr lang="ko-KR" altLang="en-US" b="1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경영실적</a:t>
            </a:r>
          </a:p>
        </p:txBody>
      </p:sp>
      <p:graphicFrame>
        <p:nvGraphicFramePr>
          <p:cNvPr id="240" name="표 239">
            <a:extLst>
              <a:ext uri="{FF2B5EF4-FFF2-40B4-BE49-F238E27FC236}">
                <a16:creationId xmlns:a16="http://schemas.microsoft.com/office/drawing/2014/main" id="{A16B4D12-2367-4F4C-B9CA-7B2749A2AC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694677"/>
              </p:ext>
            </p:extLst>
          </p:nvPr>
        </p:nvGraphicFramePr>
        <p:xfrm>
          <a:off x="308484" y="5121308"/>
          <a:ext cx="4536508" cy="1080000"/>
        </p:xfrm>
        <a:graphic>
          <a:graphicData uri="http://schemas.openxmlformats.org/drawingml/2006/table">
            <a:tbl>
              <a:tblPr firstRow="1" bandRow="1"/>
              <a:tblGrid>
                <a:gridCol w="1134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4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4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4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000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kern="1200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74656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B8B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3Q22</a:t>
                      </a:r>
                      <a:endParaRPr lang="ko-KR" altLang="en-US" sz="1200" b="0" kern="1200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B8B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2Q23</a:t>
                      </a:r>
                      <a:endParaRPr lang="ko-KR" altLang="en-US" sz="1200" b="0" kern="1200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B8B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3Q23</a:t>
                      </a:r>
                      <a:endParaRPr lang="ko-KR" altLang="en-US" sz="1200" b="1" kern="1200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9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00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ROE</a:t>
                      </a:r>
                      <a:endParaRPr lang="ko-KR" altLang="en-US" sz="1200" kern="1200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74656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17.4%</a:t>
                      </a:r>
                    </a:p>
                  </a:txBody>
                  <a:tcPr marL="9525" marR="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8.8%</a:t>
                      </a:r>
                    </a:p>
                  </a:txBody>
                  <a:tcPr marL="9525" marR="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7.8%</a:t>
                      </a:r>
                    </a:p>
                  </a:txBody>
                  <a:tcPr marL="9525" marR="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6561">
                        <a:alpha val="588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00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EBITDA</a:t>
                      </a:r>
                      <a:endParaRPr lang="ko-KR" altLang="en-US" sz="1200" kern="1200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74656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823</a:t>
                      </a:r>
                    </a:p>
                  </a:txBody>
                  <a:tcPr marL="9525" marR="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157</a:t>
                      </a:r>
                    </a:p>
                  </a:txBody>
                  <a:tcPr marL="9525" marR="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218</a:t>
                      </a:r>
                    </a:p>
                  </a:txBody>
                  <a:tcPr marL="9525" marR="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6561">
                        <a:alpha val="588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00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en-US" altLang="ko-KR" sz="120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EBITDA</a:t>
                      </a:r>
                      <a:r>
                        <a:rPr lang="en-US" altLang="ko-KR" sz="1200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 Margin</a:t>
                      </a:r>
                      <a:endParaRPr lang="ko-KR" altLang="en-US" sz="1200" kern="1200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74656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17.2%</a:t>
                      </a:r>
                    </a:p>
                  </a:txBody>
                  <a:tcPr marL="9525" marR="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3.5%</a:t>
                      </a:r>
                    </a:p>
                  </a:txBody>
                  <a:tcPr marL="9525" marR="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1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5.3%</a:t>
                      </a:r>
                    </a:p>
                  </a:txBody>
                  <a:tcPr marL="9525" marR="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6561">
                        <a:alpha val="588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76" name="그림 175">
            <a:extLst>
              <a:ext uri="{FF2B5EF4-FFF2-40B4-BE49-F238E27FC236}">
                <a16:creationId xmlns:a16="http://schemas.microsoft.com/office/drawing/2014/main" id="{A2DC7DB1-388B-4154-8132-AD086785B6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576" y="5765714"/>
            <a:ext cx="441961" cy="118872"/>
          </a:xfrm>
          <a:prstGeom prst="rect">
            <a:avLst/>
          </a:prstGeom>
        </p:spPr>
      </p:pic>
      <p:sp>
        <p:nvSpPr>
          <p:cNvPr id="249" name="TextBox 248">
            <a:extLst>
              <a:ext uri="{FF2B5EF4-FFF2-40B4-BE49-F238E27FC236}">
                <a16:creationId xmlns:a16="http://schemas.microsoft.com/office/drawing/2014/main" id="{EE0C6B09-3935-43FF-8554-BB6983A089C1}"/>
              </a:ext>
            </a:extLst>
          </p:cNvPr>
          <p:cNvSpPr txBox="1"/>
          <p:nvPr/>
        </p:nvSpPr>
        <p:spPr>
          <a:xfrm>
            <a:off x="9090762" y="368660"/>
            <a:ext cx="352661" cy="24622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>
            <a:defPPr>
              <a:defRPr lang="en-US"/>
            </a:defPPr>
            <a:lvl1pPr>
              <a:spcAft>
                <a:spcPts val="200"/>
              </a:spcAft>
              <a:defRPr sz="14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pPr algn="ctr"/>
            <a:r>
              <a:rPr lang="ko-KR" altLang="en-US" sz="1600" spc="-50" dirty="0">
                <a:solidFill>
                  <a:srgbClr val="534D4B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손익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7567815" y="6635051"/>
            <a:ext cx="21936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Source : Unaudited, Company financials </a:t>
            </a:r>
            <a:endParaRPr lang="ko-KR" altLang="en-US" sz="9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23600" y="6596390"/>
            <a:ext cx="2487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rgbClr val="74656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3</a:t>
            </a:r>
            <a:endParaRPr lang="ko-KR" altLang="en-US" sz="1100" b="1" dirty="0">
              <a:solidFill>
                <a:srgbClr val="746561"/>
              </a:solidFill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graphicFrame>
        <p:nvGraphicFramePr>
          <p:cNvPr id="61" name="차트 6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9273503"/>
              </p:ext>
            </p:extLst>
          </p:nvPr>
        </p:nvGraphicFramePr>
        <p:xfrm>
          <a:off x="4916996" y="1491379"/>
          <a:ext cx="4706604" cy="1932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ADAF94BE-1E4F-4BF5-A202-4A4A4CE48C93}"/>
              </a:ext>
            </a:extLst>
          </p:cNvPr>
          <p:cNvSpPr txBox="1"/>
          <p:nvPr/>
        </p:nvSpPr>
        <p:spPr>
          <a:xfrm>
            <a:off x="1400456" y="3285206"/>
            <a:ext cx="192360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11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72A2A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604</a:t>
            </a:r>
          </a:p>
        </p:txBody>
      </p:sp>
      <p:sp>
        <p:nvSpPr>
          <p:cNvPr id="69" name="직사각형 68">
            <a:extLst>
              <a:ext uri="{FF2B5EF4-FFF2-40B4-BE49-F238E27FC236}">
                <a16:creationId xmlns:a16="http://schemas.microsoft.com/office/drawing/2014/main" id="{7788D2E7-24DA-4826-AB37-855AF87EE5BC}"/>
              </a:ext>
            </a:extLst>
          </p:cNvPr>
          <p:cNvSpPr/>
          <p:nvPr/>
        </p:nvSpPr>
        <p:spPr>
          <a:xfrm>
            <a:off x="452500" y="4351066"/>
            <a:ext cx="4248000" cy="216000"/>
          </a:xfrm>
          <a:prstGeom prst="rect">
            <a:avLst/>
          </a:prstGeom>
          <a:gradFill>
            <a:gsLst>
              <a:gs pos="98000">
                <a:srgbClr val="574947">
                  <a:alpha val="0"/>
                </a:srgbClr>
              </a:gs>
              <a:gs pos="0">
                <a:srgbClr val="574947">
                  <a:alpha val="68000"/>
                </a:srgbClr>
              </a:gs>
              <a:gs pos="71000">
                <a:srgbClr val="574947">
                  <a:alpha val="10000"/>
                </a:srgbClr>
              </a:gs>
              <a:gs pos="46000">
                <a:srgbClr val="574947">
                  <a:alpha val="20000"/>
                </a:srgbClr>
              </a:gs>
              <a:gs pos="22000">
                <a:srgbClr val="574947">
                  <a:alpha val="4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70" name="사다리꼴 69">
            <a:extLst>
              <a:ext uri="{FF2B5EF4-FFF2-40B4-BE49-F238E27FC236}">
                <a16:creationId xmlns:a16="http://schemas.microsoft.com/office/drawing/2014/main" id="{E287162F-4491-4768-A111-E4E5953B3B3D}"/>
              </a:ext>
            </a:extLst>
          </p:cNvPr>
          <p:cNvSpPr/>
          <p:nvPr/>
        </p:nvSpPr>
        <p:spPr>
          <a:xfrm>
            <a:off x="448995" y="4212584"/>
            <a:ext cx="4248000" cy="72000"/>
          </a:xfrm>
          <a:prstGeom prst="trapezoid">
            <a:avLst>
              <a:gd name="adj" fmla="val 342500"/>
            </a:avLst>
          </a:prstGeom>
          <a:gradFill>
            <a:gsLst>
              <a:gs pos="100000">
                <a:srgbClr val="E5E0DF"/>
              </a:gs>
              <a:gs pos="0">
                <a:srgbClr val="D4CBC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B136079F-F202-4209-AEA2-46DA82B9B1A9}"/>
              </a:ext>
            </a:extLst>
          </p:cNvPr>
          <p:cNvSpPr/>
          <p:nvPr/>
        </p:nvSpPr>
        <p:spPr>
          <a:xfrm>
            <a:off x="452972" y="4284884"/>
            <a:ext cx="4248000" cy="72000"/>
          </a:xfrm>
          <a:prstGeom prst="rect">
            <a:avLst/>
          </a:prstGeom>
          <a:gradFill>
            <a:gsLst>
              <a:gs pos="100000">
                <a:srgbClr val="E5E0DF"/>
              </a:gs>
              <a:gs pos="0">
                <a:srgbClr val="D4CBC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9D4D889-5613-45A0-8585-469852E6EB90}"/>
              </a:ext>
            </a:extLst>
          </p:cNvPr>
          <p:cNvSpPr txBox="1"/>
          <p:nvPr/>
        </p:nvSpPr>
        <p:spPr>
          <a:xfrm>
            <a:off x="1028564" y="4434571"/>
            <a:ext cx="540000" cy="15388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11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r>
              <a:rPr lang="en-US" altLang="ko-KR" sz="120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3Q22</a:t>
            </a:r>
            <a:endParaRPr lang="ko-KR" altLang="en-US" sz="1200" dirty="0"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D2F3F4EB-A3BA-4121-951D-9B552C71C4ED}"/>
              </a:ext>
            </a:extLst>
          </p:cNvPr>
          <p:cNvSpPr txBox="1"/>
          <p:nvPr/>
        </p:nvSpPr>
        <p:spPr>
          <a:xfrm>
            <a:off x="2288704" y="4434571"/>
            <a:ext cx="540000" cy="15388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11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r>
              <a:rPr lang="en-US" altLang="ko-KR" sz="120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2Q23</a:t>
            </a:r>
            <a:endParaRPr lang="ko-KR" altLang="en-US" sz="1200" dirty="0"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72FB26C-C42B-422A-B917-B7787AE24DDB}"/>
              </a:ext>
            </a:extLst>
          </p:cNvPr>
          <p:cNvSpPr txBox="1"/>
          <p:nvPr/>
        </p:nvSpPr>
        <p:spPr>
          <a:xfrm>
            <a:off x="3548844" y="4434571"/>
            <a:ext cx="540000" cy="15388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11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r>
              <a:rPr lang="en-US" altLang="ko-KR" sz="1200" b="1" dirty="0">
                <a:solidFill>
                  <a:srgbClr val="9E2A2A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3Q23</a:t>
            </a:r>
            <a:endParaRPr lang="ko-KR" altLang="en-US" sz="1200" b="1" dirty="0">
              <a:solidFill>
                <a:srgbClr val="9E2A2A"/>
              </a:solidFill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grpSp>
        <p:nvGrpSpPr>
          <p:cNvPr id="75" name="그룹 74">
            <a:extLst>
              <a:ext uri="{FF2B5EF4-FFF2-40B4-BE49-F238E27FC236}">
                <a16:creationId xmlns:a16="http://schemas.microsoft.com/office/drawing/2014/main" id="{E7E81B5F-5179-4809-A414-761AE7033EDC}"/>
              </a:ext>
            </a:extLst>
          </p:cNvPr>
          <p:cNvGrpSpPr/>
          <p:nvPr/>
        </p:nvGrpSpPr>
        <p:grpSpPr>
          <a:xfrm>
            <a:off x="1712972" y="1088740"/>
            <a:ext cx="1763864" cy="470147"/>
            <a:chOff x="1712972" y="1088740"/>
            <a:chExt cx="1763864" cy="470147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410B1A4-CF7C-4A20-AD27-52137D429543}"/>
                </a:ext>
              </a:extLst>
            </p:cNvPr>
            <p:cNvSpPr txBox="1"/>
            <p:nvPr/>
          </p:nvSpPr>
          <p:spPr>
            <a:xfrm>
              <a:off x="1712972" y="1088740"/>
              <a:ext cx="1728000" cy="252000"/>
            </a:xfrm>
            <a:prstGeom prst="roundRect">
              <a:avLst>
                <a:gd name="adj" fmla="val 50000"/>
              </a:avLst>
            </a:prstGeom>
            <a:solidFill>
              <a:srgbClr val="746561"/>
            </a:solidFill>
            <a:ln w="6350">
              <a:noFill/>
            </a:ln>
            <a:effectLst/>
          </p:spPr>
          <p:txBody>
            <a:bodyPr wrap="none" lIns="0" tIns="0" rIns="0" bIns="0" rtlCol="0" anchor="ctr">
              <a:noAutofit/>
            </a:bodyPr>
            <a:lstStyle>
              <a:defPPr>
                <a:defRPr lang="en-US"/>
              </a:defPPr>
              <a:lvl1pPr algn="ctr">
                <a:spcAft>
                  <a:spcPts val="200"/>
                </a:spcAft>
                <a:defRPr sz="1400" spc="-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A72A2A"/>
                  </a:solidFill>
                  <a:latin typeface="KoPub돋움체 Bold" panose="00000800000000000000" pitchFamily="2" charset="-127"/>
                  <a:ea typeface="KoPub돋움체 Bold" panose="00000800000000000000" pitchFamily="2" charset="-127"/>
                </a:defRPr>
              </a:lvl1pPr>
            </a:lstStyle>
            <a:p>
              <a:r>
                <a:rPr lang="ko-KR" altLang="en-US" dirty="0">
                  <a:solidFill>
                    <a:schemeClr val="bg1"/>
                  </a:solidFill>
                  <a:latin typeface="Arial Narrow" panose="020B0606020202030204" pitchFamily="34" charset="0"/>
                  <a:ea typeface="LG스마트체 Regular" panose="020B0600000101010101" pitchFamily="50" charset="-127"/>
                </a:rPr>
                <a:t>손익 실적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BE279C4-9B24-4B1D-A83D-B8163424ED4A}"/>
                </a:ext>
              </a:extLst>
            </p:cNvPr>
            <p:cNvSpPr txBox="1"/>
            <p:nvPr/>
          </p:nvSpPr>
          <p:spPr>
            <a:xfrm>
              <a:off x="3024789" y="1420388"/>
              <a:ext cx="452047" cy="138499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spAutoFit/>
            </a:bodyPr>
            <a:lstStyle>
              <a:defPPr>
                <a:defRPr lang="en-US"/>
              </a:defPPr>
              <a:lvl1pPr algn="ctr">
                <a:spcAft>
                  <a:spcPts val="200"/>
                </a:spcAft>
                <a:defRPr sz="900" spc="-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defRPr>
              </a:lvl1pPr>
            </a:lstStyle>
            <a:p>
              <a:r>
                <a:rPr lang="ko-KR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  <a:ea typeface="LG스마트체 Regular" panose="020B0600000101010101" pitchFamily="50" charset="-127"/>
                </a:rPr>
                <a:t>단위 </a:t>
              </a:r>
              <a:r>
                <a:rPr lang="en-US" altLang="ko-KR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  <a:ea typeface="LG스마트체 Regular" panose="020B0600000101010101" pitchFamily="50" charset="-127"/>
                </a:rPr>
                <a:t>: </a:t>
              </a:r>
              <a:r>
                <a:rPr lang="ko-KR" alt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anose="020B0606020202030204" pitchFamily="34" charset="0"/>
                  <a:ea typeface="LG스마트체 Regular" panose="020B0600000101010101" pitchFamily="50" charset="-127"/>
                </a:rPr>
                <a:t>억원</a:t>
              </a:r>
            </a:p>
          </p:txBody>
        </p:sp>
        <p:grpSp>
          <p:nvGrpSpPr>
            <p:cNvPr id="78" name="그룹 77">
              <a:extLst>
                <a:ext uri="{FF2B5EF4-FFF2-40B4-BE49-F238E27FC236}">
                  <a16:creationId xmlns:a16="http://schemas.microsoft.com/office/drawing/2014/main" id="{0B844B77-F4D4-4290-9E71-CCF5DBCBFC5F}"/>
                </a:ext>
              </a:extLst>
            </p:cNvPr>
            <p:cNvGrpSpPr/>
            <p:nvPr/>
          </p:nvGrpSpPr>
          <p:grpSpPr>
            <a:xfrm>
              <a:off x="2403802" y="1420388"/>
              <a:ext cx="521652" cy="138499"/>
              <a:chOff x="2421983" y="1420388"/>
              <a:chExt cx="521652" cy="138499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D1B8FDD-7FC9-4103-9FBD-4489EF35F492}"/>
                  </a:ext>
                </a:extLst>
              </p:cNvPr>
              <p:cNvSpPr txBox="1"/>
              <p:nvPr/>
            </p:nvSpPr>
            <p:spPr>
              <a:xfrm>
                <a:off x="2558913" y="1420388"/>
                <a:ext cx="384722" cy="138499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 anchorCtr="0">
                <a:spAutoFit/>
              </a:bodyPr>
              <a:lstStyle>
                <a:defPPr>
                  <a:defRPr lang="en-US"/>
                </a:defPPr>
                <a:lvl1pPr algn="ctr">
                  <a:spcAft>
                    <a:spcPts val="200"/>
                  </a:spcAft>
                  <a:defRPr sz="1100" spc="-5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Noto Sans CJK KR Regular" panose="020B0500000000000000" pitchFamily="34" charset="-127"/>
                    <a:ea typeface="Noto Sans CJK KR Regular" panose="020B0500000000000000" pitchFamily="34" charset="-127"/>
                  </a:defRPr>
                </a:lvl1pPr>
              </a:lstStyle>
              <a:p>
                <a:r>
                  <a:rPr lang="ko-KR" altLang="en-US" sz="900" dirty="0">
                    <a:latin typeface="Arial Narrow" panose="020B0606020202030204" pitchFamily="34" charset="0"/>
                    <a:ea typeface="LG스마트체 Regular" panose="020B0600000101010101" pitchFamily="50" charset="-127"/>
                  </a:rPr>
                  <a:t>영업이익</a:t>
                </a:r>
              </a:p>
            </p:txBody>
          </p:sp>
          <p:sp>
            <p:nvSpPr>
              <p:cNvPr id="80" name="직사각형 79">
                <a:extLst>
                  <a:ext uri="{FF2B5EF4-FFF2-40B4-BE49-F238E27FC236}">
                    <a16:creationId xmlns:a16="http://schemas.microsoft.com/office/drawing/2014/main" id="{2091086F-22ED-46D2-B36E-CB304C68151F}"/>
                  </a:ext>
                </a:extLst>
              </p:cNvPr>
              <p:cNvSpPr/>
              <p:nvPr/>
            </p:nvSpPr>
            <p:spPr>
              <a:xfrm>
                <a:off x="2421983" y="1446333"/>
                <a:ext cx="86608" cy="86608"/>
              </a:xfrm>
              <a:prstGeom prst="rect">
                <a:avLst/>
              </a:prstGeom>
              <a:solidFill>
                <a:srgbClr val="7465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Arial Narrow" panose="020B0606020202030204" pitchFamily="34" charset="0"/>
                  <a:ea typeface="LG스마트체 Regular" panose="020B0600000101010101" pitchFamily="50" charset="-127"/>
                </a:endParaRPr>
              </a:p>
            </p:txBody>
          </p:sp>
        </p:grp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0410B1A4-CF7C-4A20-AD27-52137D429543}"/>
              </a:ext>
            </a:extLst>
          </p:cNvPr>
          <p:cNvSpPr txBox="1"/>
          <p:nvPr/>
        </p:nvSpPr>
        <p:spPr>
          <a:xfrm>
            <a:off x="6213804" y="1170806"/>
            <a:ext cx="1728000" cy="252000"/>
          </a:xfrm>
          <a:prstGeom prst="roundRect">
            <a:avLst>
              <a:gd name="adj" fmla="val 50000"/>
            </a:avLst>
          </a:prstGeom>
          <a:solidFill>
            <a:srgbClr val="746561"/>
          </a:solidFill>
          <a:ln w="6350">
            <a:noFill/>
          </a:ln>
          <a:effectLst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14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72A2A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>
                <a:solidFill>
                  <a:schemeClr val="bg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분기 수익성</a:t>
            </a:r>
          </a:p>
        </p:txBody>
      </p:sp>
      <p:graphicFrame>
        <p:nvGraphicFramePr>
          <p:cNvPr id="89" name="차트 8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816682"/>
              </p:ext>
            </p:extLst>
          </p:nvPr>
        </p:nvGraphicFramePr>
        <p:xfrm>
          <a:off x="4825356" y="4257092"/>
          <a:ext cx="4265406" cy="226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1" name="TextBox 90">
            <a:extLst>
              <a:ext uri="{FF2B5EF4-FFF2-40B4-BE49-F238E27FC236}">
                <a16:creationId xmlns:a16="http://schemas.microsoft.com/office/drawing/2014/main" id="{0410B1A4-CF7C-4A20-AD27-52137D429543}"/>
              </a:ext>
            </a:extLst>
          </p:cNvPr>
          <p:cNvSpPr txBox="1"/>
          <p:nvPr/>
        </p:nvSpPr>
        <p:spPr>
          <a:xfrm>
            <a:off x="6213804" y="3933056"/>
            <a:ext cx="1728000" cy="252000"/>
          </a:xfrm>
          <a:prstGeom prst="roundRect">
            <a:avLst>
              <a:gd name="adj" fmla="val 50000"/>
            </a:avLst>
          </a:prstGeom>
          <a:solidFill>
            <a:srgbClr val="746561"/>
          </a:solidFill>
          <a:ln w="6350">
            <a:noFill/>
          </a:ln>
          <a:effectLst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14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72A2A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>
                <a:solidFill>
                  <a:schemeClr val="bg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영업 비용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D1B8FDD-7FC9-4103-9FBD-4489EF35F492}"/>
              </a:ext>
            </a:extLst>
          </p:cNvPr>
          <p:cNvSpPr txBox="1"/>
          <p:nvPr/>
        </p:nvSpPr>
        <p:spPr>
          <a:xfrm>
            <a:off x="1807802" y="1418293"/>
            <a:ext cx="480902" cy="1384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11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r>
              <a:rPr lang="ko-KR" altLang="en-US" sz="900" dirty="0" err="1">
                <a:latin typeface="Arial Narrow" panose="020B0606020202030204" pitchFamily="34" charset="0"/>
                <a:ea typeface="LG스마트체 Regular" panose="020B0600000101010101" pitchFamily="50" charset="-127"/>
              </a:rPr>
              <a:t>매출총이익</a:t>
            </a:r>
            <a:endParaRPr lang="ko-KR" altLang="en-US" sz="900" dirty="0"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97" name="직사각형 96">
            <a:extLst>
              <a:ext uri="{FF2B5EF4-FFF2-40B4-BE49-F238E27FC236}">
                <a16:creationId xmlns:a16="http://schemas.microsoft.com/office/drawing/2014/main" id="{2091086F-22ED-46D2-B36E-CB304C68151F}"/>
              </a:ext>
            </a:extLst>
          </p:cNvPr>
          <p:cNvSpPr/>
          <p:nvPr/>
        </p:nvSpPr>
        <p:spPr>
          <a:xfrm>
            <a:off x="1680183" y="1444238"/>
            <a:ext cx="86608" cy="86608"/>
          </a:xfrm>
          <a:prstGeom prst="rect">
            <a:avLst/>
          </a:prstGeom>
          <a:solidFill>
            <a:srgbClr val="B9A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ADAF94BE-1E4F-4BF5-A202-4A4A4CE48C93}"/>
              </a:ext>
            </a:extLst>
          </p:cNvPr>
          <p:cNvSpPr txBox="1"/>
          <p:nvPr/>
        </p:nvSpPr>
        <p:spPr>
          <a:xfrm>
            <a:off x="980264" y="2036533"/>
            <a:ext cx="285336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11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72A2A"/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1,585</a:t>
            </a:r>
          </a:p>
        </p:txBody>
      </p:sp>
      <p:pic>
        <p:nvPicPr>
          <p:cNvPr id="56" name="그래픽 8">
            <a:extLst>
              <a:ext uri="{FF2B5EF4-FFF2-40B4-BE49-F238E27FC236}">
                <a16:creationId xmlns:a16="http://schemas.microsoft.com/office/drawing/2014/main" id="{EA6EA671-D109-4D6C-AC02-C5D4EDC1D0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2480" y="6522250"/>
            <a:ext cx="967887" cy="183114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D81A3489-860F-4A96-8E67-DD28A266EBAD}"/>
              </a:ext>
            </a:extLst>
          </p:cNvPr>
          <p:cNvSpPr txBox="1"/>
          <p:nvPr/>
        </p:nvSpPr>
        <p:spPr>
          <a:xfrm>
            <a:off x="3936677" y="3620264"/>
            <a:ext cx="192360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11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r>
              <a:rPr lang="en-US" altLang="ko-KR" sz="1200" b="1" dirty="0">
                <a:solidFill>
                  <a:srgbClr val="A72A2A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149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0341C2A-D050-47B7-911A-0CF0793E27ED}"/>
              </a:ext>
            </a:extLst>
          </p:cNvPr>
          <p:cNvSpPr txBox="1"/>
          <p:nvPr/>
        </p:nvSpPr>
        <p:spPr>
          <a:xfrm>
            <a:off x="3514168" y="2417244"/>
            <a:ext cx="285336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11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r>
              <a:rPr lang="en-US" altLang="ko-KR" sz="1200" b="1" dirty="0">
                <a:solidFill>
                  <a:srgbClr val="A72A2A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1,291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21F6B5C-29FC-4D2C-A29B-B69051067A33}"/>
              </a:ext>
            </a:extLst>
          </p:cNvPr>
          <p:cNvSpPr txBox="1"/>
          <p:nvPr/>
        </p:nvSpPr>
        <p:spPr>
          <a:xfrm>
            <a:off x="1316636" y="3479569"/>
            <a:ext cx="360000" cy="766800"/>
          </a:xfrm>
          <a:prstGeom prst="cube">
            <a:avLst>
              <a:gd name="adj" fmla="val 9125"/>
            </a:avLst>
          </a:prstGeom>
          <a:gradFill>
            <a:gsLst>
              <a:gs pos="100000">
                <a:srgbClr val="534D4B"/>
              </a:gs>
              <a:gs pos="0">
                <a:srgbClr val="746561"/>
              </a:gs>
            </a:gsLst>
            <a:lin ang="4500000" scaled="0"/>
          </a:gradFill>
          <a:ln w="6350">
            <a:solidFill>
              <a:srgbClr val="746561"/>
            </a:solidFill>
          </a:ln>
        </p:spPr>
        <p:txBody>
          <a:bodyPr wrap="none" lIns="0" tIns="0" rIns="0" bIns="0" rtlCol="0" anchor="t" anchorCtr="0">
            <a:noAutofit/>
          </a:bodyPr>
          <a:lstStyle>
            <a:defPPr>
              <a:defRPr lang="en-US"/>
            </a:defPPr>
            <a:lvl1pPr>
              <a:spcAft>
                <a:spcPts val="200"/>
              </a:spcAft>
              <a:defRPr sz="14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pPr algn="ctr"/>
            <a:endParaRPr lang="ko-KR" altLang="en-US" sz="1000" spc="-50" dirty="0">
              <a:solidFill>
                <a:srgbClr val="404040"/>
              </a:solidFill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09E8FC-58B2-4B64-92AA-2FBDEDCDE73D}"/>
              </a:ext>
            </a:extLst>
          </p:cNvPr>
          <p:cNvSpPr txBox="1"/>
          <p:nvPr/>
        </p:nvSpPr>
        <p:spPr>
          <a:xfrm>
            <a:off x="2584747" y="3958369"/>
            <a:ext cx="360000" cy="288000"/>
          </a:xfrm>
          <a:prstGeom prst="cube">
            <a:avLst>
              <a:gd name="adj" fmla="val 9125"/>
            </a:avLst>
          </a:prstGeom>
          <a:gradFill>
            <a:gsLst>
              <a:gs pos="100000">
                <a:srgbClr val="534D4B"/>
              </a:gs>
              <a:gs pos="0">
                <a:srgbClr val="746561"/>
              </a:gs>
            </a:gsLst>
            <a:lin ang="4500000" scaled="0"/>
          </a:gradFill>
          <a:ln w="6350">
            <a:solidFill>
              <a:srgbClr val="746561"/>
            </a:solidFill>
          </a:ln>
        </p:spPr>
        <p:txBody>
          <a:bodyPr wrap="none" lIns="0" tIns="0" rIns="0" bIns="0" rtlCol="0" anchor="t" anchorCtr="0">
            <a:noAutofit/>
          </a:bodyPr>
          <a:lstStyle>
            <a:defPPr>
              <a:defRPr lang="en-US"/>
            </a:defPPr>
            <a:lvl1pPr>
              <a:spcAft>
                <a:spcPts val="200"/>
              </a:spcAft>
              <a:defRPr sz="14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pPr algn="ctr"/>
            <a:endParaRPr lang="ko-KR" altLang="en-US" sz="1000" spc="-50" dirty="0">
              <a:solidFill>
                <a:srgbClr val="404040"/>
              </a:solidFill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259F168-64DC-41BB-80AE-8B046024FE4F}"/>
              </a:ext>
            </a:extLst>
          </p:cNvPr>
          <p:cNvSpPr txBox="1"/>
          <p:nvPr/>
        </p:nvSpPr>
        <p:spPr>
          <a:xfrm>
            <a:off x="3476836" y="2608369"/>
            <a:ext cx="360000" cy="1638000"/>
          </a:xfrm>
          <a:prstGeom prst="cube">
            <a:avLst>
              <a:gd name="adj" fmla="val 9125"/>
            </a:avLst>
          </a:prstGeom>
          <a:gradFill>
            <a:gsLst>
              <a:gs pos="100000">
                <a:srgbClr val="D98787"/>
              </a:gs>
              <a:gs pos="0">
                <a:srgbClr val="E7B3B3"/>
              </a:gs>
            </a:gsLst>
            <a:lin ang="4500000" scaled="0"/>
          </a:gradFill>
          <a:ln w="6350">
            <a:solidFill>
              <a:srgbClr val="D98787"/>
            </a:solidFill>
          </a:ln>
        </p:spPr>
        <p:txBody>
          <a:bodyPr wrap="none" lIns="0" tIns="0" rIns="0" bIns="0" rtlCol="0" anchor="t" anchorCtr="0">
            <a:no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10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404040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defRPr>
            </a:lvl1pPr>
          </a:lstStyle>
          <a:p>
            <a:endParaRPr lang="ko-KR" altLang="en-US" dirty="0"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8CBB777-758A-4275-BE61-8A4FE6DCE8A9}"/>
              </a:ext>
            </a:extLst>
          </p:cNvPr>
          <p:cNvSpPr txBox="1"/>
          <p:nvPr/>
        </p:nvSpPr>
        <p:spPr>
          <a:xfrm>
            <a:off x="942932" y="2233969"/>
            <a:ext cx="360000" cy="2012400"/>
          </a:xfrm>
          <a:prstGeom prst="cube">
            <a:avLst>
              <a:gd name="adj" fmla="val 9125"/>
            </a:avLst>
          </a:prstGeom>
          <a:gradFill>
            <a:gsLst>
              <a:gs pos="100000">
                <a:srgbClr val="B9AEAB"/>
              </a:gs>
              <a:gs pos="0">
                <a:srgbClr val="CCC4C2"/>
              </a:gs>
            </a:gsLst>
            <a:lin ang="4500000" scaled="0"/>
          </a:gradFill>
          <a:ln w="6350">
            <a:solidFill>
              <a:srgbClr val="B9AEAB"/>
            </a:solidFill>
          </a:ln>
        </p:spPr>
        <p:txBody>
          <a:bodyPr wrap="none" lIns="0" tIns="0" rIns="0" bIns="0" rtlCol="0" anchor="t" anchorCtr="0">
            <a:noAutofit/>
          </a:bodyPr>
          <a:lstStyle>
            <a:defPPr>
              <a:defRPr lang="en-US"/>
            </a:defPPr>
            <a:lvl1pPr>
              <a:spcAft>
                <a:spcPts val="200"/>
              </a:spcAft>
              <a:defRPr sz="14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pPr algn="ctr"/>
            <a:endParaRPr lang="ko-KR" altLang="en-US" sz="1000" spc="-50" dirty="0">
              <a:solidFill>
                <a:srgbClr val="404040"/>
              </a:solidFill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906DA76-F116-45F4-8813-A5E061DD8122}"/>
              </a:ext>
            </a:extLst>
          </p:cNvPr>
          <p:cNvSpPr txBox="1"/>
          <p:nvPr/>
        </p:nvSpPr>
        <p:spPr>
          <a:xfrm>
            <a:off x="2209884" y="2835169"/>
            <a:ext cx="360000" cy="1411200"/>
          </a:xfrm>
          <a:prstGeom prst="cube">
            <a:avLst>
              <a:gd name="adj" fmla="val 9125"/>
            </a:avLst>
          </a:prstGeom>
          <a:gradFill>
            <a:gsLst>
              <a:gs pos="100000">
                <a:srgbClr val="B9AEAB"/>
              </a:gs>
              <a:gs pos="0">
                <a:srgbClr val="CCC4C2"/>
              </a:gs>
            </a:gsLst>
            <a:lin ang="4500000" scaled="0"/>
          </a:gradFill>
          <a:ln w="6350">
            <a:solidFill>
              <a:srgbClr val="B9AEAB"/>
            </a:solidFill>
          </a:ln>
        </p:spPr>
        <p:txBody>
          <a:bodyPr wrap="none" lIns="0" tIns="0" rIns="0" bIns="0" rtlCol="0" anchor="t" anchorCtr="0">
            <a:noAutofit/>
          </a:bodyPr>
          <a:lstStyle>
            <a:defPPr>
              <a:defRPr lang="en-US"/>
            </a:defPPr>
            <a:lvl1pPr>
              <a:spcAft>
                <a:spcPts val="200"/>
              </a:spcAft>
              <a:defRPr sz="14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pPr algn="ctr"/>
            <a:endParaRPr lang="ko-KR" altLang="en-US" sz="1000" spc="-50" dirty="0">
              <a:solidFill>
                <a:srgbClr val="404040"/>
              </a:solidFill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3E43474A-7645-443A-BA45-288A1B3CFD3D}"/>
              </a:ext>
            </a:extLst>
          </p:cNvPr>
          <p:cNvSpPr txBox="1"/>
          <p:nvPr/>
        </p:nvSpPr>
        <p:spPr>
          <a:xfrm>
            <a:off x="3852857" y="3814369"/>
            <a:ext cx="360000" cy="432000"/>
          </a:xfrm>
          <a:prstGeom prst="cube">
            <a:avLst>
              <a:gd name="adj" fmla="val 9125"/>
            </a:avLst>
          </a:prstGeom>
          <a:gradFill>
            <a:gsLst>
              <a:gs pos="100000">
                <a:srgbClr val="832929"/>
              </a:gs>
              <a:gs pos="0">
                <a:srgbClr val="A72A2A"/>
              </a:gs>
            </a:gsLst>
            <a:lin ang="4500000" scaled="0"/>
          </a:gradFill>
          <a:ln w="6350">
            <a:solidFill>
              <a:srgbClr val="A72A2A"/>
            </a:solidFill>
          </a:ln>
        </p:spPr>
        <p:txBody>
          <a:bodyPr wrap="none" lIns="0" tIns="0" rIns="0" bIns="0" rtlCol="0" anchor="t" anchorCtr="0">
            <a:no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10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404040"/>
                </a:solidFill>
                <a:latin typeface="Noto Sans CJK KR Light" panose="020B0300000000000000" pitchFamily="34" charset="-127"/>
                <a:ea typeface="Noto Sans CJK KR Light" panose="020B0300000000000000" pitchFamily="34" charset="-127"/>
              </a:defRPr>
            </a:lvl1pPr>
          </a:lstStyle>
          <a:p>
            <a:endParaRPr lang="ko-KR" altLang="en-US" dirty="0"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5021031" y="5841268"/>
            <a:ext cx="4251977" cy="396955"/>
            <a:chOff x="5017526" y="5841268"/>
            <a:chExt cx="4251977" cy="396955"/>
          </a:xfrm>
        </p:grpSpPr>
        <p:sp>
          <p:nvSpPr>
            <p:cNvPr id="117" name="직사각형 116">
              <a:extLst>
                <a:ext uri="{FF2B5EF4-FFF2-40B4-BE49-F238E27FC236}">
                  <a16:creationId xmlns:a16="http://schemas.microsoft.com/office/drawing/2014/main" id="{7788D2E7-24DA-4826-AB37-855AF87EE5BC}"/>
                </a:ext>
              </a:extLst>
            </p:cNvPr>
            <p:cNvSpPr/>
            <p:nvPr/>
          </p:nvSpPr>
          <p:spPr>
            <a:xfrm>
              <a:off x="5021031" y="5979750"/>
              <a:ext cx="4248000" cy="216000"/>
            </a:xfrm>
            <a:prstGeom prst="rect">
              <a:avLst/>
            </a:prstGeom>
            <a:gradFill>
              <a:gsLst>
                <a:gs pos="98000">
                  <a:srgbClr val="574947">
                    <a:alpha val="0"/>
                  </a:srgbClr>
                </a:gs>
                <a:gs pos="0">
                  <a:srgbClr val="574947">
                    <a:alpha val="68000"/>
                  </a:srgbClr>
                </a:gs>
                <a:gs pos="71000">
                  <a:srgbClr val="574947">
                    <a:alpha val="10000"/>
                  </a:srgbClr>
                </a:gs>
                <a:gs pos="46000">
                  <a:srgbClr val="574947">
                    <a:alpha val="20000"/>
                  </a:srgbClr>
                </a:gs>
                <a:gs pos="22000">
                  <a:srgbClr val="574947">
                    <a:alpha val="40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 Narrow" panose="020B0606020202030204" pitchFamily="34" charset="0"/>
                <a:ea typeface="LG스마트체 Regular" panose="020B0600000101010101" pitchFamily="50" charset="-127"/>
              </a:endParaRPr>
            </a:p>
          </p:txBody>
        </p:sp>
        <p:sp>
          <p:nvSpPr>
            <p:cNvPr id="119" name="사다리꼴 118">
              <a:extLst>
                <a:ext uri="{FF2B5EF4-FFF2-40B4-BE49-F238E27FC236}">
                  <a16:creationId xmlns:a16="http://schemas.microsoft.com/office/drawing/2014/main" id="{E287162F-4491-4768-A111-E4E5953B3B3D}"/>
                </a:ext>
              </a:extLst>
            </p:cNvPr>
            <p:cNvSpPr/>
            <p:nvPr/>
          </p:nvSpPr>
          <p:spPr>
            <a:xfrm>
              <a:off x="5017526" y="5841268"/>
              <a:ext cx="4248000" cy="72000"/>
            </a:xfrm>
            <a:prstGeom prst="trapezoid">
              <a:avLst>
                <a:gd name="adj" fmla="val 342500"/>
              </a:avLst>
            </a:prstGeom>
            <a:gradFill>
              <a:gsLst>
                <a:gs pos="100000">
                  <a:srgbClr val="E5E0DF"/>
                </a:gs>
                <a:gs pos="0">
                  <a:srgbClr val="D4CBCA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 Narrow" panose="020B0606020202030204" pitchFamily="34" charset="0"/>
                <a:ea typeface="LG스마트체 Regular" panose="020B0600000101010101" pitchFamily="50" charset="-127"/>
              </a:endParaRPr>
            </a:p>
          </p:txBody>
        </p:sp>
        <p:sp>
          <p:nvSpPr>
            <p:cNvPr id="120" name="직사각형 119">
              <a:extLst>
                <a:ext uri="{FF2B5EF4-FFF2-40B4-BE49-F238E27FC236}">
                  <a16:creationId xmlns:a16="http://schemas.microsoft.com/office/drawing/2014/main" id="{B136079F-F202-4209-AEA2-46DA82B9B1A9}"/>
                </a:ext>
              </a:extLst>
            </p:cNvPr>
            <p:cNvSpPr/>
            <p:nvPr/>
          </p:nvSpPr>
          <p:spPr>
            <a:xfrm>
              <a:off x="5021503" y="5913568"/>
              <a:ext cx="4248000" cy="72000"/>
            </a:xfrm>
            <a:prstGeom prst="rect">
              <a:avLst/>
            </a:prstGeom>
            <a:gradFill>
              <a:gsLst>
                <a:gs pos="100000">
                  <a:srgbClr val="E5E0DF"/>
                </a:gs>
                <a:gs pos="0">
                  <a:srgbClr val="D4CBCA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Arial Narrow" panose="020B0606020202030204" pitchFamily="34" charset="0"/>
                <a:ea typeface="LG스마트체 Regular" panose="020B0600000101010101" pitchFamily="50" charset="-127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59D4D889-5613-45A0-8585-469852E6EB90}"/>
                </a:ext>
              </a:extLst>
            </p:cNvPr>
            <p:cNvSpPr txBox="1"/>
            <p:nvPr/>
          </p:nvSpPr>
          <p:spPr>
            <a:xfrm>
              <a:off x="5537285" y="6084335"/>
              <a:ext cx="540000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>
              <a:defPPr>
                <a:defRPr lang="en-US"/>
              </a:defPPr>
              <a:lvl1pPr algn="ctr">
                <a:spcAft>
                  <a:spcPts val="200"/>
                </a:spcAft>
                <a:defRPr sz="1100" spc="-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defRPr>
              </a:lvl1pPr>
            </a:lstStyle>
            <a:p>
              <a:r>
                <a:rPr lang="en-US" altLang="ko-KR" sz="1200" dirty="0">
                  <a:latin typeface="Arial Narrow" panose="020B0606020202030204" pitchFamily="34" charset="0"/>
                  <a:ea typeface="LG스마트체 Regular" panose="020B0600000101010101" pitchFamily="50" charset="-127"/>
                </a:rPr>
                <a:t>3Q22</a:t>
              </a:r>
              <a:endParaRPr lang="ko-KR" altLang="en-US" sz="1200" dirty="0">
                <a:latin typeface="Arial Narrow" panose="020B0606020202030204" pitchFamily="34" charset="0"/>
                <a:ea typeface="LG스마트체 Regular" panose="020B0600000101010101" pitchFamily="50" charset="-127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D2F3F4EB-A3BA-4121-951D-9B552C71C4ED}"/>
                </a:ext>
              </a:extLst>
            </p:cNvPr>
            <p:cNvSpPr txBox="1"/>
            <p:nvPr/>
          </p:nvSpPr>
          <p:spPr>
            <a:xfrm>
              <a:off x="7728771" y="6084335"/>
              <a:ext cx="540000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>
              <a:defPPr>
                <a:defRPr lang="en-US"/>
              </a:defPPr>
              <a:lvl1pPr algn="ctr">
                <a:spcAft>
                  <a:spcPts val="200"/>
                </a:spcAft>
                <a:defRPr sz="1100" spc="-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defRPr>
              </a:lvl1pPr>
            </a:lstStyle>
            <a:p>
              <a:r>
                <a:rPr lang="en-US" altLang="ko-KR" sz="1200" dirty="0">
                  <a:latin typeface="Arial Narrow" panose="020B0606020202030204" pitchFamily="34" charset="0"/>
                  <a:ea typeface="LG스마트체 Regular" panose="020B0600000101010101" pitchFamily="50" charset="-127"/>
                </a:rPr>
                <a:t>2Q23</a:t>
              </a:r>
              <a:endParaRPr lang="ko-KR" altLang="en-US" sz="1200" dirty="0">
                <a:latin typeface="Arial Narrow" panose="020B0606020202030204" pitchFamily="34" charset="0"/>
                <a:ea typeface="LG스마트체 Regular" panose="020B0600000101010101" pitchFamily="50" charset="-127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72FB26C-C42B-422A-B917-B7787AE24DDB}"/>
                </a:ext>
              </a:extLst>
            </p:cNvPr>
            <p:cNvSpPr txBox="1"/>
            <p:nvPr/>
          </p:nvSpPr>
          <p:spPr>
            <a:xfrm>
              <a:off x="8459267" y="6084335"/>
              <a:ext cx="540000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>
              <a:defPPr>
                <a:defRPr lang="en-US"/>
              </a:defPPr>
              <a:lvl1pPr algn="ctr">
                <a:spcAft>
                  <a:spcPts val="200"/>
                </a:spcAft>
                <a:defRPr sz="1100" spc="-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defRPr>
              </a:lvl1pPr>
            </a:lstStyle>
            <a:p>
              <a:r>
                <a:rPr lang="en-US" altLang="ko-KR" sz="1200" b="1" dirty="0">
                  <a:solidFill>
                    <a:srgbClr val="9E2A2A"/>
                  </a:solidFill>
                  <a:latin typeface="Arial Narrow" panose="020B0606020202030204" pitchFamily="34" charset="0"/>
                  <a:ea typeface="LG스마트체 Regular" panose="020B0600000101010101" pitchFamily="50" charset="-127"/>
                </a:rPr>
                <a:t>3Q23</a:t>
              </a:r>
              <a:endParaRPr lang="ko-KR" altLang="en-US" sz="1200" b="1" dirty="0">
                <a:solidFill>
                  <a:srgbClr val="9E2A2A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59D4D889-5613-45A0-8585-469852E6EB90}"/>
                </a:ext>
              </a:extLst>
            </p:cNvPr>
            <p:cNvSpPr txBox="1"/>
            <p:nvPr/>
          </p:nvSpPr>
          <p:spPr>
            <a:xfrm>
              <a:off x="6267781" y="6084335"/>
              <a:ext cx="540000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>
              <a:defPPr>
                <a:defRPr lang="en-US"/>
              </a:defPPr>
              <a:lvl1pPr algn="ctr">
                <a:spcAft>
                  <a:spcPts val="200"/>
                </a:spcAft>
                <a:defRPr sz="1100" spc="-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defRPr>
              </a:lvl1pPr>
            </a:lstStyle>
            <a:p>
              <a:r>
                <a:rPr lang="en-US" altLang="ko-KR" sz="1200" dirty="0">
                  <a:latin typeface="Arial Narrow" panose="020B0606020202030204" pitchFamily="34" charset="0"/>
                  <a:ea typeface="LG스마트체 Regular" panose="020B0600000101010101" pitchFamily="50" charset="-127"/>
                </a:rPr>
                <a:t>4Q22</a:t>
              </a:r>
              <a:endParaRPr lang="ko-KR" altLang="en-US" sz="1200" dirty="0">
                <a:latin typeface="Arial Narrow" panose="020B0606020202030204" pitchFamily="34" charset="0"/>
                <a:ea typeface="LG스마트체 Regular" panose="020B0600000101010101" pitchFamily="50" charset="-127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59D4D889-5613-45A0-8585-469852E6EB90}"/>
                </a:ext>
              </a:extLst>
            </p:cNvPr>
            <p:cNvSpPr txBox="1"/>
            <p:nvPr/>
          </p:nvSpPr>
          <p:spPr>
            <a:xfrm>
              <a:off x="6998276" y="6084335"/>
              <a:ext cx="540000" cy="153888"/>
            </a:xfrm>
            <a:prstGeom prst="rect">
              <a:avLst/>
            </a:prstGeom>
            <a:noFill/>
          </p:spPr>
          <p:txBody>
            <a:bodyPr wrap="none" lIns="0" tIns="0" rIns="0" bIns="0" rtlCol="0" anchor="t" anchorCtr="0">
              <a:noAutofit/>
            </a:bodyPr>
            <a:lstStyle>
              <a:defPPr>
                <a:defRPr lang="en-US"/>
              </a:defPPr>
              <a:lvl1pPr algn="ctr">
                <a:spcAft>
                  <a:spcPts val="200"/>
                </a:spcAft>
                <a:defRPr sz="1100" spc="-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Noto Sans CJK KR Regular" panose="020B0500000000000000" pitchFamily="34" charset="-127"/>
                  <a:ea typeface="Noto Sans CJK KR Regular" panose="020B0500000000000000" pitchFamily="34" charset="-127"/>
                </a:defRPr>
              </a:lvl1pPr>
            </a:lstStyle>
            <a:p>
              <a:r>
                <a:rPr lang="en-US" altLang="ko-KR" sz="1200" dirty="0">
                  <a:latin typeface="Arial Narrow" panose="020B0606020202030204" pitchFamily="34" charset="0"/>
                  <a:ea typeface="LG스마트체 Regular" panose="020B0600000101010101" pitchFamily="50" charset="-127"/>
                </a:rPr>
                <a:t>1Q23</a:t>
              </a:r>
              <a:endParaRPr lang="ko-KR" altLang="en-US" sz="1200" dirty="0">
                <a:latin typeface="Arial Narrow" panose="020B0606020202030204" pitchFamily="34" charset="0"/>
                <a:ea typeface="LG스마트체 Regular" panose="020B0600000101010101" pitchFamily="50" charset="-127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943BBB18-4058-40E3-A954-1E1C83841F2B}"/>
              </a:ext>
            </a:extLst>
          </p:cNvPr>
          <p:cNvSpPr txBox="1"/>
          <p:nvPr/>
        </p:nvSpPr>
        <p:spPr>
          <a:xfrm>
            <a:off x="2700627" y="3764849"/>
            <a:ext cx="128240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11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r>
              <a:rPr lang="en-US" altLang="ko-KR" sz="1200" dirty="0">
                <a:solidFill>
                  <a:srgbClr val="404040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78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81D782A-F1EB-47B3-A651-F5299AA9CC59}"/>
              </a:ext>
            </a:extLst>
          </p:cNvPr>
          <p:cNvSpPr txBox="1"/>
          <p:nvPr/>
        </p:nvSpPr>
        <p:spPr>
          <a:xfrm>
            <a:off x="2254142" y="2641458"/>
            <a:ext cx="271485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11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r>
              <a:rPr lang="en-US" altLang="ko-KR" sz="1200" dirty="0">
                <a:solidFill>
                  <a:srgbClr val="404040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1,111</a:t>
            </a:r>
          </a:p>
        </p:txBody>
      </p:sp>
    </p:spTree>
    <p:extLst>
      <p:ext uri="{BB962C8B-B14F-4D97-AF65-F5344CB8AC3E}">
        <p14:creationId xmlns:p14="http://schemas.microsoft.com/office/powerpoint/2010/main" val="676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1.11111E-6 L 0.03141 -0.00023 " pathEditMode="relative" rAng="0" ptsTypes="AA">
                                      <p:cBhvr>
                                        <p:cTn id="18" dur="500" spd="-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" y="-2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-3.7037E-6 L 0.01747 -3.7037E-6 " pathEditMode="relative" rAng="0" ptsTypes="AA">
                                      <p:cBhvr>
                                        <p:cTn id="33" dur="500" spd="-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5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7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7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7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7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/>
      <p:bldP spid="64" grpId="0"/>
      <p:bldP spid="99" grpId="0"/>
      <p:bldP spid="68" grpId="0"/>
      <p:bldP spid="84" grpId="0"/>
      <p:bldP spid="60" grpId="0" animBg="1"/>
      <p:bldP spid="62" grpId="0" animBg="1"/>
      <p:bldP spid="65" grpId="0" animBg="1"/>
      <p:bldP spid="81" grpId="0" animBg="1"/>
      <p:bldP spid="83" grpId="0" animBg="1"/>
      <p:bldP spid="87" grpId="0" animBg="1"/>
      <p:bldP spid="59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8" name="직선 연결선 237">
            <a:extLst>
              <a:ext uri="{FF2B5EF4-FFF2-40B4-BE49-F238E27FC236}">
                <a16:creationId xmlns:a16="http://schemas.microsoft.com/office/drawing/2014/main" id="{0B5B7B0C-0658-4FD3-84B9-A5FB8095D155}"/>
              </a:ext>
            </a:extLst>
          </p:cNvPr>
          <p:cNvCxnSpPr>
            <a:cxnSpLocks/>
          </p:cNvCxnSpPr>
          <p:nvPr/>
        </p:nvCxnSpPr>
        <p:spPr>
          <a:xfrm flipV="1">
            <a:off x="7708068" y="2104055"/>
            <a:ext cx="735574" cy="100810"/>
          </a:xfrm>
          <a:prstGeom prst="line">
            <a:avLst/>
          </a:prstGeom>
          <a:ln w="28575">
            <a:solidFill>
              <a:srgbClr val="9A8A8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직선 연결선 236">
            <a:extLst>
              <a:ext uri="{FF2B5EF4-FFF2-40B4-BE49-F238E27FC236}">
                <a16:creationId xmlns:a16="http://schemas.microsoft.com/office/drawing/2014/main" id="{0B5B7B0C-0658-4FD3-84B9-A5FB8095D155}"/>
              </a:ext>
            </a:extLst>
          </p:cNvPr>
          <p:cNvCxnSpPr>
            <a:cxnSpLocks/>
          </p:cNvCxnSpPr>
          <p:nvPr/>
        </p:nvCxnSpPr>
        <p:spPr>
          <a:xfrm>
            <a:off x="7725248" y="2738460"/>
            <a:ext cx="735574" cy="36440"/>
          </a:xfrm>
          <a:prstGeom prst="line">
            <a:avLst/>
          </a:prstGeom>
          <a:ln w="28575">
            <a:solidFill>
              <a:srgbClr val="9A8A8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TextBox 139">
            <a:extLst>
              <a:ext uri="{FF2B5EF4-FFF2-40B4-BE49-F238E27FC236}">
                <a16:creationId xmlns:a16="http://schemas.microsoft.com/office/drawing/2014/main" id="{0410B1A4-CF7C-4A20-AD27-52137D429543}"/>
              </a:ext>
            </a:extLst>
          </p:cNvPr>
          <p:cNvSpPr txBox="1"/>
          <p:nvPr/>
        </p:nvSpPr>
        <p:spPr>
          <a:xfrm>
            <a:off x="1712972" y="1088740"/>
            <a:ext cx="1728000" cy="252000"/>
          </a:xfrm>
          <a:prstGeom prst="roundRect">
            <a:avLst>
              <a:gd name="adj" fmla="val 50000"/>
            </a:avLst>
          </a:prstGeom>
          <a:solidFill>
            <a:srgbClr val="746561"/>
          </a:solidFill>
          <a:ln w="6350">
            <a:noFill/>
          </a:ln>
          <a:effectLst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14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72A2A"/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r>
              <a:rPr lang="ko-KR" altLang="en-US" dirty="0">
                <a:solidFill>
                  <a:schemeClr val="bg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재무 상태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361DC6DA-FAD1-4C42-8DD8-F087325DA65E}"/>
              </a:ext>
            </a:extLst>
          </p:cNvPr>
          <p:cNvSpPr txBox="1"/>
          <p:nvPr/>
        </p:nvSpPr>
        <p:spPr>
          <a:xfrm>
            <a:off x="632520" y="368660"/>
            <a:ext cx="120545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2800" b="0" spc="-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72A2A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  <a:cs typeface="Arial" panose="020B0604020202020204" pitchFamily="34" charset="0"/>
              </a:defRPr>
            </a:lvl1pPr>
          </a:lstStyle>
          <a:p>
            <a:r>
              <a:rPr lang="ko-KR" altLang="en-US" b="1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경영실적</a:t>
            </a:r>
          </a:p>
        </p:txBody>
      </p:sp>
      <p:graphicFrame>
        <p:nvGraphicFramePr>
          <p:cNvPr id="240" name="표 239">
            <a:extLst>
              <a:ext uri="{FF2B5EF4-FFF2-40B4-BE49-F238E27FC236}">
                <a16:creationId xmlns:a16="http://schemas.microsoft.com/office/drawing/2014/main" id="{A16B4D12-2367-4F4C-B9CA-7B2749A2AC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073492"/>
              </p:ext>
            </p:extLst>
          </p:nvPr>
        </p:nvGraphicFramePr>
        <p:xfrm>
          <a:off x="5133019" y="4918987"/>
          <a:ext cx="4319999" cy="972000"/>
        </p:xfrm>
        <a:graphic>
          <a:graphicData uri="http://schemas.openxmlformats.org/drawingml/2006/table">
            <a:tbl>
              <a:tblPr firstRow="1" bandRow="1"/>
              <a:tblGrid>
                <a:gridCol w="1301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9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92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4000">
                <a:tc>
                  <a:txBody>
                    <a:bodyPr/>
                    <a:lstStyle/>
                    <a:p>
                      <a:pPr algn="ctr" latinLnBrk="1"/>
                      <a:endParaRPr lang="ko-KR" altLang="en-US" sz="1100" kern="1200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746561"/>
                        </a:solidFill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B8B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`22.12</a:t>
                      </a:r>
                      <a:r>
                        <a:rPr lang="ko-KR" altLang="en-US" sz="1100" b="1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월</a:t>
                      </a: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B8B7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`23.09</a:t>
                      </a:r>
                      <a:r>
                        <a:rPr lang="ko-KR" altLang="en-US" sz="1100" b="1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월</a:t>
                      </a: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9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100" kern="1200" spc="-50" dirty="0" err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현금성</a:t>
                      </a:r>
                      <a:r>
                        <a:rPr lang="ko-KR" altLang="en-US" sz="110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 자산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3,189</a:t>
                      </a:r>
                      <a:endParaRPr lang="ko-KR" altLang="en-US" sz="1200" b="0" kern="1200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74656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1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2,627</a:t>
                      </a:r>
                      <a:endParaRPr lang="ko-KR" altLang="en-US" sz="1200" b="1" kern="1200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74656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6561">
                        <a:alpha val="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ctr" latinLnBrk="1"/>
                      <a:r>
                        <a:rPr lang="ko-KR" altLang="en-US" sz="110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부채 비율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35.7%</a:t>
                      </a:r>
                      <a:endParaRPr lang="ko-KR" altLang="en-US" sz="1200" b="0" kern="1200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74656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lang="en-US" altLang="ko-KR" sz="1200" b="1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40.9%</a:t>
                      </a:r>
                      <a:endParaRPr lang="ko-KR" altLang="en-US" sz="1200" b="1" kern="1200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746561"/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6561">
                        <a:alpha val="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76" name="그림 175">
            <a:extLst>
              <a:ext uri="{FF2B5EF4-FFF2-40B4-BE49-F238E27FC236}">
                <a16:creationId xmlns:a16="http://schemas.microsoft.com/office/drawing/2014/main" id="{A2DC7DB1-388B-4154-8132-AD086785B6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7576" y="5765714"/>
            <a:ext cx="441961" cy="118872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1C764E0C-BE6F-479C-B34D-DCE38350C9B9}"/>
              </a:ext>
            </a:extLst>
          </p:cNvPr>
          <p:cNvSpPr txBox="1"/>
          <p:nvPr/>
        </p:nvSpPr>
        <p:spPr>
          <a:xfrm>
            <a:off x="4160567" y="1353231"/>
            <a:ext cx="442429" cy="1384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9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단위 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: </a:t>
            </a:r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억원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E0C6B09-3935-43FF-8554-BB6983A089C1}"/>
              </a:ext>
            </a:extLst>
          </p:cNvPr>
          <p:cNvSpPr txBox="1"/>
          <p:nvPr/>
        </p:nvSpPr>
        <p:spPr>
          <a:xfrm>
            <a:off x="8876903" y="368660"/>
            <a:ext cx="756617" cy="24622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>
            <a:defPPr>
              <a:defRPr lang="en-US"/>
            </a:defPPr>
            <a:lvl1pPr>
              <a:spcAft>
                <a:spcPts val="200"/>
              </a:spcAft>
              <a:defRPr sz="14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pPr algn="ctr"/>
            <a:r>
              <a:rPr lang="ko-KR" altLang="en-US" sz="1600" spc="-50" dirty="0">
                <a:solidFill>
                  <a:srgbClr val="534D4B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재무 상태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567815" y="6635051"/>
            <a:ext cx="21936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Source : Unaudited, Company financials </a:t>
            </a:r>
            <a:endParaRPr lang="ko-KR" altLang="en-US" sz="9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9623600" y="6596390"/>
            <a:ext cx="2487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rgbClr val="74656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4</a:t>
            </a:r>
            <a:endParaRPr lang="ko-KR" altLang="en-US" sz="1100" b="1" dirty="0">
              <a:solidFill>
                <a:srgbClr val="746561"/>
              </a:solidFill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graphicFrame>
        <p:nvGraphicFramePr>
          <p:cNvPr id="64" name="표 63">
            <a:extLst>
              <a:ext uri="{FF2B5EF4-FFF2-40B4-BE49-F238E27FC236}">
                <a16:creationId xmlns:a16="http://schemas.microsoft.com/office/drawing/2014/main" id="{A16B4D12-2367-4F4C-B9CA-7B2749A2AC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550346"/>
              </p:ext>
            </p:extLst>
          </p:nvPr>
        </p:nvGraphicFramePr>
        <p:xfrm>
          <a:off x="524508" y="1531584"/>
          <a:ext cx="4074794" cy="4813736"/>
        </p:xfrm>
        <a:graphic>
          <a:graphicData uri="http://schemas.openxmlformats.org/drawingml/2006/table">
            <a:tbl>
              <a:tblPr firstRow="1" bandRow="1"/>
              <a:tblGrid>
                <a:gridCol w="1328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5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5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15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2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연결 기준</a:t>
                      </a:r>
                      <a:r>
                        <a:rPr lang="en-US" altLang="ko-KR" sz="120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]</a:t>
                      </a:r>
                      <a:endParaRPr lang="ko-KR" altLang="en-US" sz="1200" kern="1200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18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`22.12</a:t>
                      </a:r>
                      <a:r>
                        <a:rPr lang="ko-KR" altLang="en-US" sz="1100" b="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월</a:t>
                      </a:r>
                      <a:endParaRPr lang="ko-KR" altLang="en-US" sz="1200" b="0" kern="1200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918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`23.09</a:t>
                      </a:r>
                      <a:r>
                        <a:rPr lang="ko-KR" altLang="en-US" sz="1100" b="1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월</a:t>
                      </a:r>
                      <a:endParaRPr lang="ko-KR" altLang="en-US" sz="1200" b="1" kern="1200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929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`22</a:t>
                      </a:r>
                      <a:r>
                        <a:rPr lang="ko-KR" altLang="en-US" sz="105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년 말</a:t>
                      </a:r>
                      <a:endParaRPr lang="en-US" altLang="ko-KR" sz="1050" kern="1200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2">
                            <a:lumMod val="90000"/>
                          </a:schemeClr>
                        </a:solidFill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+mn-cs"/>
                      </a:endParaRPr>
                    </a:p>
                    <a:p>
                      <a:pPr algn="ctr" latinLnBrk="1"/>
                      <a:r>
                        <a:rPr lang="ko-KR" altLang="en-US" sz="105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2">
                              <a:lumMod val="90000"/>
                            </a:schemeClr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대비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65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439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l" latinLnBrk="1"/>
                      <a:r>
                        <a:rPr lang="ko-KR" altLang="en-US" sz="1200" b="1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자산 총계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200" b="1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12,896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200" b="1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13,125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2E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b="1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1.8%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8C6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9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l" latinLnBrk="1">
                        <a:buAutoNum type="romanUcPeriod"/>
                      </a:pPr>
                      <a:r>
                        <a:rPr lang="en-US" altLang="ko-KR" sz="1000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00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유동자산</a:t>
                      </a:r>
                    </a:p>
                  </a:txBody>
                  <a:tcPr marL="21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2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10,096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200" b="0" i="0" u="none" strike="noStrike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10,335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2E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2.4%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8C6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4394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kern="1200" spc="-50" dirty="0" err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95847F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현금성자산</a:t>
                      </a:r>
                      <a:endParaRPr lang="ko-KR" altLang="en-US" sz="1000" kern="1200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95847F"/>
                        </a:solidFill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200" b="0" i="0" u="none" strike="noStrike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3,189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2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2,627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2E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-17.6%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8C6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394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95847F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매출채권</a:t>
                      </a:r>
                    </a:p>
                  </a:txBody>
                  <a:tcPr marL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200" b="0" i="0" u="none" strike="noStrike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1,433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2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1,613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2E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12.5%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8C6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4394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95847F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재고자산</a:t>
                      </a:r>
                    </a:p>
                  </a:txBody>
                  <a:tcPr marL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200" b="0" i="0" u="none" strike="noStrike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4,826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2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5,394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2E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11.8%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8C6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4394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95847F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기타</a:t>
                      </a:r>
                    </a:p>
                  </a:txBody>
                  <a:tcPr marL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200" b="0" i="0" u="none" strike="noStrike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648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200" b="0" i="0" u="none" strike="noStrike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701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2E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8.0%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8C6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9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l" latinLnBrk="1"/>
                      <a:r>
                        <a:rPr lang="en-US" altLang="ko-KR" sz="100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II. </a:t>
                      </a:r>
                      <a:r>
                        <a:rPr lang="ko-KR" altLang="en-US" sz="1000" kern="1200" spc="-50" dirty="0" err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비유동자산</a:t>
                      </a:r>
                      <a:endParaRPr lang="ko-KR" altLang="en-US" sz="1000" kern="1200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746561"/>
                        </a:solidFill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21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200" b="0" i="0" u="none" strike="noStrike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2,800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200" b="0" i="0" u="none" strike="noStrike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2,790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2E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-0.3%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8C6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94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95847F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유형자산</a:t>
                      </a:r>
                    </a:p>
                  </a:txBody>
                  <a:tcPr marL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200" b="0" i="0" u="none" strike="noStrike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1,052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200" b="0" i="0" u="none" strike="noStrike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988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2E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-16.4%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8C6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394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95847F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무형자산</a:t>
                      </a:r>
                    </a:p>
                  </a:txBody>
                  <a:tcPr marL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200" b="0" i="0" u="none" strike="noStrike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638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200" b="0" i="0" u="none" strike="noStrike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727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2E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13.9%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8C6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394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00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95847F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기타</a:t>
                      </a:r>
                    </a:p>
                  </a:txBody>
                  <a:tcPr marL="36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200" b="0" i="0" u="none" strike="noStrike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1,110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2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1,075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2E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-3.1%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8C6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4394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200" b="1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부채 총계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200" b="1" i="0" u="none" strike="noStrike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3,393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200" b="1" i="0" u="none" strike="noStrike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3,812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2E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b="1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12.4%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8C6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4394">
                <a:tc>
                  <a:txBody>
                    <a:bodyPr/>
                    <a:lstStyle/>
                    <a:p>
                      <a:pPr algn="l" latinLnBrk="1">
                        <a:buAutoNum type="romanUcPeriod"/>
                      </a:pPr>
                      <a:r>
                        <a:rPr lang="en-US" altLang="ko-KR" sz="1000" kern="1200" spc="-50" baseline="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00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유동부채</a:t>
                      </a:r>
                    </a:p>
                  </a:txBody>
                  <a:tcPr marL="21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200" b="0" i="0" u="none" strike="noStrike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3,244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200" b="0" i="0" u="none" strike="noStrike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3,699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2E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14.0%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8C6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439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l" latinLnBrk="1"/>
                      <a:r>
                        <a:rPr lang="en-US" altLang="ko-KR" sz="100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II. </a:t>
                      </a:r>
                      <a:r>
                        <a:rPr lang="ko-KR" altLang="en-US" sz="1000" kern="1200" spc="-50" dirty="0" err="1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비유동부채</a:t>
                      </a:r>
                      <a:endParaRPr lang="ko-KR" altLang="en-US" sz="1000" kern="1200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rgbClr val="746561"/>
                        </a:solidFill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216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200" b="0" i="0" u="none" strike="noStrike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149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200" b="0" i="0" u="none" strike="noStrike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2E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-24.0%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8C6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4394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algn="l" latinLnBrk="1"/>
                      <a:r>
                        <a:rPr lang="ko-KR" altLang="en-US" sz="1200" b="1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rgbClr val="746561"/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자본</a:t>
                      </a: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200" b="1" i="0" u="none" strike="noStrike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9,503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200" b="1" i="0" u="none" strike="noStrike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9,313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E2E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100" b="1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-2.0%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A72A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0C8C6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168" name="TextBox 167">
            <a:extLst>
              <a:ext uri="{FF2B5EF4-FFF2-40B4-BE49-F238E27FC236}">
                <a16:creationId xmlns:a16="http://schemas.microsoft.com/office/drawing/2014/main" id="{6391D566-C819-4D8D-A486-CEA1C238AB65}"/>
              </a:ext>
            </a:extLst>
          </p:cNvPr>
          <p:cNvSpPr txBox="1"/>
          <p:nvPr/>
        </p:nvSpPr>
        <p:spPr>
          <a:xfrm>
            <a:off x="6465028" y="1088740"/>
            <a:ext cx="1728000" cy="252000"/>
          </a:xfrm>
          <a:prstGeom prst="roundRect">
            <a:avLst>
              <a:gd name="adj" fmla="val 50000"/>
            </a:avLst>
          </a:prstGeom>
          <a:solidFill>
            <a:srgbClr val="746561"/>
          </a:solidFill>
          <a:ln w="6350">
            <a:noFill/>
          </a:ln>
          <a:effectLst/>
        </p:spPr>
        <p:txBody>
          <a:bodyPr wrap="none" lIns="0" tIns="0" rIns="0" bIns="0" rtlCol="0" anchor="ctr">
            <a:no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14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latin typeface="Noto Sans CJK KR Medium" panose="020B0600000000000000" pitchFamily="34" charset="-127"/>
                <a:ea typeface="Noto Sans CJK KR Medium" panose="020B0600000000000000" pitchFamily="34" charset="-127"/>
              </a:defRPr>
            </a:lvl1pPr>
          </a:lstStyle>
          <a:p>
            <a:r>
              <a:rPr lang="ko-KR" altLang="en-US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자산 구성</a:t>
            </a:r>
          </a:p>
        </p:txBody>
      </p:sp>
      <p:sp>
        <p:nvSpPr>
          <p:cNvPr id="170" name="직사각형 169">
            <a:extLst>
              <a:ext uri="{FF2B5EF4-FFF2-40B4-BE49-F238E27FC236}">
                <a16:creationId xmlns:a16="http://schemas.microsoft.com/office/drawing/2014/main" id="{4315C9E8-39B5-496F-B626-0B4D69120768}"/>
              </a:ext>
            </a:extLst>
          </p:cNvPr>
          <p:cNvSpPr/>
          <p:nvPr/>
        </p:nvSpPr>
        <p:spPr>
          <a:xfrm>
            <a:off x="5205028" y="4076260"/>
            <a:ext cx="4248000" cy="216000"/>
          </a:xfrm>
          <a:prstGeom prst="rect">
            <a:avLst/>
          </a:prstGeom>
          <a:gradFill>
            <a:gsLst>
              <a:gs pos="98000">
                <a:srgbClr val="574947">
                  <a:alpha val="0"/>
                </a:srgbClr>
              </a:gs>
              <a:gs pos="0">
                <a:srgbClr val="574947">
                  <a:alpha val="68000"/>
                </a:srgbClr>
              </a:gs>
              <a:gs pos="71000">
                <a:srgbClr val="574947">
                  <a:alpha val="10000"/>
                </a:srgbClr>
              </a:gs>
              <a:gs pos="46000">
                <a:srgbClr val="574947">
                  <a:alpha val="20000"/>
                </a:srgbClr>
              </a:gs>
              <a:gs pos="22000">
                <a:srgbClr val="574947">
                  <a:alpha val="4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171" name="사다리꼴 170">
            <a:extLst>
              <a:ext uri="{FF2B5EF4-FFF2-40B4-BE49-F238E27FC236}">
                <a16:creationId xmlns:a16="http://schemas.microsoft.com/office/drawing/2014/main" id="{CB8FDB9A-16EA-463B-93B4-CBD75149B4A3}"/>
              </a:ext>
            </a:extLst>
          </p:cNvPr>
          <p:cNvSpPr/>
          <p:nvPr/>
        </p:nvSpPr>
        <p:spPr>
          <a:xfrm flipH="1">
            <a:off x="5209005" y="3937778"/>
            <a:ext cx="4248000" cy="72000"/>
          </a:xfrm>
          <a:prstGeom prst="trapezoid">
            <a:avLst>
              <a:gd name="adj" fmla="val 342500"/>
            </a:avLst>
          </a:prstGeom>
          <a:gradFill>
            <a:gsLst>
              <a:gs pos="100000">
                <a:srgbClr val="E5E0DF"/>
              </a:gs>
              <a:gs pos="0">
                <a:srgbClr val="D4CBC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172" name="직사각형 171">
            <a:extLst>
              <a:ext uri="{FF2B5EF4-FFF2-40B4-BE49-F238E27FC236}">
                <a16:creationId xmlns:a16="http://schemas.microsoft.com/office/drawing/2014/main" id="{F5BD41D5-4563-461C-A5C7-F24C4D473895}"/>
              </a:ext>
            </a:extLst>
          </p:cNvPr>
          <p:cNvSpPr/>
          <p:nvPr/>
        </p:nvSpPr>
        <p:spPr>
          <a:xfrm flipH="1">
            <a:off x="5205028" y="4010078"/>
            <a:ext cx="4248000" cy="72000"/>
          </a:xfrm>
          <a:prstGeom prst="rect">
            <a:avLst/>
          </a:prstGeom>
          <a:gradFill>
            <a:gsLst>
              <a:gs pos="100000">
                <a:srgbClr val="E5E0DF"/>
              </a:gs>
              <a:gs pos="0">
                <a:srgbClr val="D4CBC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3F666212-EE49-4A82-98DD-8EBD61905149}"/>
              </a:ext>
            </a:extLst>
          </p:cNvPr>
          <p:cNvSpPr txBox="1"/>
          <p:nvPr/>
        </p:nvSpPr>
        <p:spPr>
          <a:xfrm>
            <a:off x="7185248" y="4126859"/>
            <a:ext cx="540000" cy="15388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11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r>
              <a:rPr lang="en-US" altLang="ko-KR" sz="120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`22.12</a:t>
            </a:r>
            <a:r>
              <a:rPr lang="ko-KR" altLang="en-US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월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0F178BD5-F88B-4CD1-A53D-CEDD4F7968DE}"/>
              </a:ext>
            </a:extLst>
          </p:cNvPr>
          <p:cNvSpPr txBox="1"/>
          <p:nvPr/>
        </p:nvSpPr>
        <p:spPr>
          <a:xfrm>
            <a:off x="8445388" y="4126859"/>
            <a:ext cx="540000" cy="15388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11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r>
              <a:rPr lang="en-US" altLang="ko-KR" sz="120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`23.09</a:t>
            </a:r>
            <a:r>
              <a:rPr lang="ko-KR" altLang="en-US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월</a:t>
            </a:r>
          </a:p>
        </p:txBody>
      </p:sp>
      <p:grpSp>
        <p:nvGrpSpPr>
          <p:cNvPr id="181" name="그룹 180"/>
          <p:cNvGrpSpPr/>
          <p:nvPr/>
        </p:nvGrpSpPr>
        <p:grpSpPr>
          <a:xfrm>
            <a:off x="7204068" y="2170537"/>
            <a:ext cx="504000" cy="1826506"/>
            <a:chOff x="5658869" y="2887592"/>
            <a:chExt cx="360000" cy="1159416"/>
          </a:xfrm>
        </p:grpSpPr>
        <p:sp>
          <p:nvSpPr>
            <p:cNvPr id="182" name="TextBox 181">
              <a:extLst>
                <a:ext uri="{FF2B5EF4-FFF2-40B4-BE49-F238E27FC236}">
                  <a16:creationId xmlns:a16="http://schemas.microsoft.com/office/drawing/2014/main" id="{4C9D872E-14B1-4B36-9547-14B911536E15}"/>
                </a:ext>
              </a:extLst>
            </p:cNvPr>
            <p:cNvSpPr txBox="1"/>
            <p:nvPr/>
          </p:nvSpPr>
          <p:spPr>
            <a:xfrm flipH="1">
              <a:off x="5658869" y="2888940"/>
              <a:ext cx="360000" cy="1158068"/>
            </a:xfrm>
            <a:prstGeom prst="cube">
              <a:avLst>
                <a:gd name="adj" fmla="val 9125"/>
              </a:avLst>
            </a:prstGeom>
            <a:gradFill>
              <a:gsLst>
                <a:gs pos="100000">
                  <a:srgbClr val="99918F"/>
                </a:gs>
                <a:gs pos="0">
                  <a:srgbClr val="BDB8B7"/>
                </a:gs>
              </a:gsLst>
              <a:lin ang="4500000" scaled="0"/>
            </a:gradFill>
            <a:ln w="6350">
              <a:solidFill>
                <a:srgbClr val="BDB8B7"/>
              </a:solidFill>
            </a:ln>
          </p:spPr>
          <p:txBody>
            <a:bodyPr wrap="none" lIns="0" tIns="0" rIns="0" bIns="0" rtlCol="0" anchor="t" anchorCtr="0">
              <a:noAutofit/>
            </a:bodyPr>
            <a:lstStyle>
              <a:defPPr>
                <a:defRPr lang="en-US"/>
              </a:defPPr>
              <a:lvl1pPr algn="ctr">
                <a:spcAft>
                  <a:spcPts val="200"/>
                </a:spcAft>
                <a:defRPr sz="1000" spc="-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404040"/>
                  </a:solidFill>
                  <a:latin typeface="Noto Sans CJK KR Light" panose="020B0300000000000000" pitchFamily="34" charset="-127"/>
                  <a:ea typeface="Noto Sans CJK KR Light" panose="020B0300000000000000" pitchFamily="34" charset="-127"/>
                </a:defRPr>
              </a:lvl1pPr>
            </a:lstStyle>
            <a:p>
              <a:endParaRPr lang="ko-KR" altLang="en-US" dirty="0">
                <a:latin typeface="Arial Narrow" panose="020B0606020202030204" pitchFamily="34" charset="0"/>
                <a:ea typeface="LG스마트체 Regular" panose="020B0600000101010101" pitchFamily="50" charset="-127"/>
              </a:endParaRPr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4C9D872E-14B1-4B36-9547-14B911536E15}"/>
                </a:ext>
              </a:extLst>
            </p:cNvPr>
            <p:cNvSpPr txBox="1"/>
            <p:nvPr/>
          </p:nvSpPr>
          <p:spPr>
            <a:xfrm flipH="1">
              <a:off x="5658869" y="2887592"/>
              <a:ext cx="360000" cy="367883"/>
            </a:xfrm>
            <a:prstGeom prst="cube">
              <a:avLst>
                <a:gd name="adj" fmla="val 9125"/>
              </a:avLst>
            </a:prstGeom>
            <a:gradFill>
              <a:gsLst>
                <a:gs pos="100000">
                  <a:srgbClr val="F4F4F4"/>
                </a:gs>
                <a:gs pos="0">
                  <a:srgbClr val="FDFDFD"/>
                </a:gs>
              </a:gsLst>
              <a:lin ang="4500000" scaled="0"/>
            </a:gradFill>
            <a:ln w="6350">
              <a:solidFill>
                <a:srgbClr val="B9AEAB"/>
              </a:solidFill>
            </a:ln>
          </p:spPr>
          <p:txBody>
            <a:bodyPr wrap="none" lIns="0" tIns="0" rIns="0" bIns="0" rtlCol="0" anchor="t" anchorCtr="0">
              <a:noAutofit/>
            </a:bodyPr>
            <a:lstStyle>
              <a:defPPr>
                <a:defRPr lang="en-US"/>
              </a:defPPr>
              <a:lvl1pPr algn="ctr">
                <a:spcAft>
                  <a:spcPts val="200"/>
                </a:spcAft>
                <a:defRPr sz="1000" spc="-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404040"/>
                  </a:solidFill>
                  <a:latin typeface="Noto Sans CJK KR Light" panose="020B0300000000000000" pitchFamily="34" charset="-127"/>
                  <a:ea typeface="Noto Sans CJK KR Light" panose="020B0300000000000000" pitchFamily="34" charset="-127"/>
                </a:defRPr>
              </a:lvl1pPr>
            </a:lstStyle>
            <a:p>
              <a:endParaRPr lang="ko-KR" altLang="en-US" dirty="0">
                <a:latin typeface="Arial Narrow" panose="020B0606020202030204" pitchFamily="34" charset="0"/>
                <a:ea typeface="LG스마트체 Regular" panose="020B0600000101010101" pitchFamily="50" charset="-127"/>
              </a:endParaRPr>
            </a:p>
          </p:txBody>
        </p:sp>
      </p:grpSp>
      <p:sp>
        <p:nvSpPr>
          <p:cNvPr id="233" name="TextBox 232">
            <a:extLst>
              <a:ext uri="{FF2B5EF4-FFF2-40B4-BE49-F238E27FC236}">
                <a16:creationId xmlns:a16="http://schemas.microsoft.com/office/drawing/2014/main" id="{EE0C6B09-3935-43FF-8554-BB6983A089C1}"/>
              </a:ext>
            </a:extLst>
          </p:cNvPr>
          <p:cNvSpPr txBox="1"/>
          <p:nvPr/>
        </p:nvSpPr>
        <p:spPr>
          <a:xfrm>
            <a:off x="5561982" y="3564089"/>
            <a:ext cx="1221488" cy="24622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>
            <a:defPPr>
              <a:defRPr lang="en-US"/>
            </a:defPPr>
            <a:lvl1pPr>
              <a:spcAft>
                <a:spcPts val="200"/>
              </a:spcAft>
              <a:defRPr sz="14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pPr algn="ctr"/>
            <a:r>
              <a:rPr lang="ko-KR" altLang="en-US" sz="1600" b="1" spc="-50" dirty="0">
                <a:solidFill>
                  <a:srgbClr val="A72A2A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→  </a:t>
            </a:r>
            <a:r>
              <a:rPr lang="en-US" altLang="ko-KR" sz="1600" b="1" spc="-50" dirty="0">
                <a:solidFill>
                  <a:srgbClr val="A72A2A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1</a:t>
            </a:r>
            <a:r>
              <a:rPr lang="ko-KR" altLang="en-US" sz="1600" b="1" spc="-50" dirty="0">
                <a:solidFill>
                  <a:srgbClr val="A72A2A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조 </a:t>
            </a:r>
            <a:r>
              <a:rPr lang="en-US" altLang="ko-KR" sz="1600" b="1" spc="-50" dirty="0">
                <a:solidFill>
                  <a:srgbClr val="A72A2A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3,125</a:t>
            </a:r>
            <a:r>
              <a:rPr lang="ko-KR" altLang="en-US" sz="1200" b="1" spc="-50" dirty="0">
                <a:solidFill>
                  <a:srgbClr val="A72A2A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억원</a:t>
            </a:r>
            <a:endParaRPr lang="ko-KR" altLang="en-US" sz="1600" b="1" spc="-50" dirty="0">
              <a:solidFill>
                <a:srgbClr val="A72A2A"/>
              </a:solidFill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236" name="TextBox 235">
            <a:extLst>
              <a:ext uri="{FF2B5EF4-FFF2-40B4-BE49-F238E27FC236}">
                <a16:creationId xmlns:a16="http://schemas.microsoft.com/office/drawing/2014/main" id="{EE0C6B09-3935-43FF-8554-BB6983A089C1}"/>
              </a:ext>
            </a:extLst>
          </p:cNvPr>
          <p:cNvSpPr txBox="1"/>
          <p:nvPr/>
        </p:nvSpPr>
        <p:spPr>
          <a:xfrm>
            <a:off x="5525152" y="3282723"/>
            <a:ext cx="764633" cy="215444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>
            <a:defPPr>
              <a:defRPr lang="en-US"/>
            </a:defPPr>
            <a:lvl1pPr>
              <a:spcAft>
                <a:spcPts val="200"/>
              </a:spcAft>
              <a:defRPr sz="14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pPr algn="ctr"/>
            <a:r>
              <a:rPr lang="en-US" altLang="ko-KR" spc="-50" dirty="0">
                <a:solidFill>
                  <a:srgbClr val="74656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1</a:t>
            </a:r>
            <a:r>
              <a:rPr lang="ko-KR" altLang="en-US" sz="1100" spc="-50" dirty="0">
                <a:solidFill>
                  <a:srgbClr val="74656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조 </a:t>
            </a:r>
            <a:r>
              <a:rPr lang="en-US" altLang="ko-KR" sz="1200" spc="-50" dirty="0">
                <a:solidFill>
                  <a:srgbClr val="74656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2,896</a:t>
            </a:r>
            <a:r>
              <a:rPr lang="ko-KR" altLang="en-US" sz="1100" spc="-50" dirty="0">
                <a:solidFill>
                  <a:srgbClr val="74656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억원</a:t>
            </a:r>
            <a:endParaRPr lang="ko-KR" altLang="en-US" spc="-50" dirty="0">
              <a:solidFill>
                <a:srgbClr val="746561"/>
              </a:solidFill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8443642" y="2088749"/>
            <a:ext cx="504001" cy="1921026"/>
            <a:chOff x="8479369" y="2345511"/>
            <a:chExt cx="360000" cy="1622366"/>
          </a:xfrm>
        </p:grpSpPr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3230A01E-2B2D-4A80-9875-FD48CDABBE86}"/>
                </a:ext>
              </a:extLst>
            </p:cNvPr>
            <p:cNvSpPr txBox="1"/>
            <p:nvPr/>
          </p:nvSpPr>
          <p:spPr>
            <a:xfrm flipH="1">
              <a:off x="8479369" y="2345511"/>
              <a:ext cx="360000" cy="1622366"/>
            </a:xfrm>
            <a:prstGeom prst="cube">
              <a:avLst>
                <a:gd name="adj" fmla="val 9125"/>
              </a:avLst>
            </a:prstGeom>
            <a:gradFill>
              <a:gsLst>
                <a:gs pos="100000">
                  <a:srgbClr val="832929"/>
                </a:gs>
                <a:gs pos="0">
                  <a:srgbClr val="A72A2A"/>
                </a:gs>
              </a:gsLst>
              <a:lin ang="4500000" scaled="0"/>
            </a:gradFill>
            <a:ln w="6350">
              <a:solidFill>
                <a:srgbClr val="A72A2A"/>
              </a:solidFill>
            </a:ln>
          </p:spPr>
          <p:txBody>
            <a:bodyPr wrap="none" lIns="0" tIns="0" rIns="0" bIns="0" rtlCol="0" anchor="t" anchorCtr="0">
              <a:noAutofit/>
            </a:bodyPr>
            <a:lstStyle>
              <a:defPPr>
                <a:defRPr lang="en-US"/>
              </a:defPPr>
              <a:lvl1pPr algn="ctr">
                <a:spcAft>
                  <a:spcPts val="200"/>
                </a:spcAft>
                <a:defRPr sz="1000" spc="-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404040"/>
                  </a:solidFill>
                  <a:latin typeface="Noto Sans CJK KR Light" panose="020B0300000000000000" pitchFamily="34" charset="-127"/>
                  <a:ea typeface="Noto Sans CJK KR Light" panose="020B0300000000000000" pitchFamily="34" charset="-127"/>
                </a:defRPr>
              </a:lvl1pPr>
            </a:lstStyle>
            <a:p>
              <a:endParaRPr lang="ko-KR" altLang="en-US" dirty="0">
                <a:latin typeface="Arial Narrow" panose="020B0606020202030204" pitchFamily="34" charset="0"/>
                <a:ea typeface="LG스마트체 Regular" panose="020B0600000101010101" pitchFamily="50" charset="-127"/>
              </a:endParaRPr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3230A01E-2B2D-4A80-9875-FD48CDABBE86}"/>
                </a:ext>
              </a:extLst>
            </p:cNvPr>
            <p:cNvSpPr txBox="1"/>
            <p:nvPr/>
          </p:nvSpPr>
          <p:spPr>
            <a:xfrm flipH="1">
              <a:off x="8479370" y="2345511"/>
              <a:ext cx="359999" cy="599146"/>
            </a:xfrm>
            <a:prstGeom prst="cube">
              <a:avLst>
                <a:gd name="adj" fmla="val 9125"/>
              </a:avLst>
            </a:prstGeom>
            <a:gradFill>
              <a:gsLst>
                <a:gs pos="100000">
                  <a:srgbClr val="CA5656"/>
                </a:gs>
                <a:gs pos="0">
                  <a:srgbClr val="DF7D7D"/>
                </a:gs>
              </a:gsLst>
              <a:lin ang="4500000" scaled="0"/>
            </a:gradFill>
            <a:ln w="6350">
              <a:solidFill>
                <a:srgbClr val="DA6868"/>
              </a:solidFill>
            </a:ln>
          </p:spPr>
          <p:txBody>
            <a:bodyPr wrap="none" lIns="0" tIns="0" rIns="0" bIns="0" rtlCol="0" anchor="t" anchorCtr="0">
              <a:noAutofit/>
            </a:bodyPr>
            <a:lstStyle>
              <a:defPPr>
                <a:defRPr lang="en-US"/>
              </a:defPPr>
              <a:lvl1pPr algn="ctr">
                <a:spcAft>
                  <a:spcPts val="200"/>
                </a:spcAft>
                <a:defRPr sz="1000" spc="-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404040"/>
                  </a:solidFill>
                  <a:latin typeface="Noto Sans CJK KR Light" panose="020B0300000000000000" pitchFamily="34" charset="-127"/>
                  <a:ea typeface="Noto Sans CJK KR Light" panose="020B0300000000000000" pitchFamily="34" charset="-127"/>
                </a:defRPr>
              </a:lvl1pPr>
            </a:lstStyle>
            <a:p>
              <a:endParaRPr lang="ko-KR" altLang="en-US" dirty="0">
                <a:latin typeface="Arial Narrow" panose="020B0606020202030204" pitchFamily="34" charset="0"/>
                <a:ea typeface="LG스마트체 Regular" panose="020B0600000101010101" pitchFamily="50" charset="-127"/>
              </a:endParaRP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92010CCC-0B28-4319-9353-351DE3E58E66}"/>
              </a:ext>
            </a:extLst>
          </p:cNvPr>
          <p:cNvSpPr txBox="1"/>
          <p:nvPr/>
        </p:nvSpPr>
        <p:spPr>
          <a:xfrm>
            <a:off x="5098773" y="5943558"/>
            <a:ext cx="1665521" cy="11112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>
            <a:defPPr>
              <a:defRPr lang="en-US"/>
            </a:defPPr>
            <a:lvl1pPr marL="108000" marR="0" lvl="0" indent="-108000" fontAlgn="auto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1200" b="0" i="0" u="none" strike="noStrike" cap="none" spc="-50" normalizeH="0" baseline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70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1) </a:t>
            </a:r>
            <a:r>
              <a:rPr lang="ko-KR" altLang="en-US" sz="700" dirty="0" err="1">
                <a:latin typeface="Arial Narrow" panose="020B0606020202030204" pitchFamily="34" charset="0"/>
                <a:ea typeface="LG스마트체 Regular" panose="020B0600000101010101" pitchFamily="50" charset="-127"/>
              </a:rPr>
              <a:t>현금성</a:t>
            </a:r>
            <a:r>
              <a:rPr lang="ko-KR" altLang="en-US" sz="70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 자산 </a:t>
            </a:r>
            <a:r>
              <a:rPr lang="en-US" altLang="ko-KR" sz="70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: </a:t>
            </a:r>
            <a:r>
              <a:rPr lang="ko-KR" altLang="en-US" sz="70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현금 및 </a:t>
            </a:r>
            <a:r>
              <a:rPr lang="ko-KR" altLang="en-US" sz="700" dirty="0" err="1">
                <a:latin typeface="Arial Narrow" panose="020B0606020202030204" pitchFamily="34" charset="0"/>
                <a:ea typeface="LG스마트체 Regular" panose="020B0600000101010101" pitchFamily="50" charset="-127"/>
              </a:rPr>
              <a:t>현금성자산</a:t>
            </a:r>
            <a:r>
              <a:rPr lang="en-US" altLang="ko-KR" sz="70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+</a:t>
            </a:r>
            <a:r>
              <a:rPr lang="ko-KR" altLang="en-US" sz="70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금융기관예치금</a:t>
            </a:r>
            <a:endParaRPr lang="en-US" altLang="ko-KR" sz="700" dirty="0"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2010CCC-0B28-4319-9353-351DE3E58E66}"/>
              </a:ext>
            </a:extLst>
          </p:cNvPr>
          <p:cNvSpPr txBox="1"/>
          <p:nvPr/>
        </p:nvSpPr>
        <p:spPr>
          <a:xfrm>
            <a:off x="5104998" y="6107516"/>
            <a:ext cx="1024319" cy="11112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>
            <a:defPPr>
              <a:defRPr lang="en-US"/>
            </a:defPPr>
            <a:lvl1pPr marL="108000" marR="0" lvl="0" indent="-108000" fontAlgn="auto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1200" b="0" i="0" u="none" strike="noStrike" cap="none" spc="-50" normalizeH="0" baseline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70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2) </a:t>
            </a:r>
            <a:r>
              <a:rPr lang="ko-KR" altLang="en-US" sz="70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부채 비율 </a:t>
            </a:r>
            <a:r>
              <a:rPr lang="en-US" altLang="ko-KR" sz="70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: </a:t>
            </a:r>
            <a:r>
              <a:rPr lang="ko-KR" altLang="en-US" sz="70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부채총계</a:t>
            </a:r>
            <a:r>
              <a:rPr lang="en-US" altLang="ko-KR" sz="70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/</a:t>
            </a:r>
            <a:r>
              <a:rPr lang="ko-KR" altLang="en-US" sz="70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자본총계</a:t>
            </a:r>
            <a:endParaRPr lang="en-US" altLang="ko-KR" sz="700" dirty="0"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C764E0C-BE6F-479C-B34D-DCE38350C9B9}"/>
              </a:ext>
            </a:extLst>
          </p:cNvPr>
          <p:cNvSpPr txBox="1"/>
          <p:nvPr/>
        </p:nvSpPr>
        <p:spPr>
          <a:xfrm>
            <a:off x="9000981" y="4761148"/>
            <a:ext cx="442429" cy="1384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9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단위 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: </a:t>
            </a:r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억원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2FB0D49-9687-4286-B560-42DA25738599}"/>
              </a:ext>
            </a:extLst>
          </p:cNvPr>
          <p:cNvSpPr txBox="1"/>
          <p:nvPr/>
        </p:nvSpPr>
        <p:spPr>
          <a:xfrm>
            <a:off x="6874861" y="1881845"/>
            <a:ext cx="237245" cy="1692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11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r>
              <a:rPr lang="ko-KR" altLang="en-US" dirty="0">
                <a:solidFill>
                  <a:srgbClr val="74656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자산</a:t>
            </a:r>
            <a:endParaRPr lang="en-US" altLang="ko-KR" dirty="0">
              <a:solidFill>
                <a:srgbClr val="746561"/>
              </a:solidFill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2FB0D49-9687-4286-B560-42DA25738599}"/>
              </a:ext>
            </a:extLst>
          </p:cNvPr>
          <p:cNvSpPr txBox="1"/>
          <p:nvPr/>
        </p:nvSpPr>
        <p:spPr>
          <a:xfrm>
            <a:off x="6874861" y="2323619"/>
            <a:ext cx="237245" cy="1692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11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r>
              <a:rPr lang="ko-KR" altLang="en-US" dirty="0">
                <a:solidFill>
                  <a:srgbClr val="74656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부채</a:t>
            </a:r>
            <a:endParaRPr lang="en-US" altLang="ko-KR" dirty="0">
              <a:solidFill>
                <a:srgbClr val="746561"/>
              </a:solidFill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2FB0D49-9687-4286-B560-42DA25738599}"/>
              </a:ext>
            </a:extLst>
          </p:cNvPr>
          <p:cNvSpPr txBox="1"/>
          <p:nvPr/>
        </p:nvSpPr>
        <p:spPr>
          <a:xfrm>
            <a:off x="6874861" y="3224168"/>
            <a:ext cx="237245" cy="1692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11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r>
              <a:rPr lang="ko-KR" altLang="en-US" dirty="0">
                <a:solidFill>
                  <a:srgbClr val="74656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자본</a:t>
            </a:r>
            <a:endParaRPr lang="en-US" altLang="ko-KR" dirty="0">
              <a:solidFill>
                <a:srgbClr val="746561"/>
              </a:solidFill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2FB0D49-9687-4286-B560-42DA25738599}"/>
              </a:ext>
            </a:extLst>
          </p:cNvPr>
          <p:cNvSpPr txBox="1"/>
          <p:nvPr/>
        </p:nvSpPr>
        <p:spPr>
          <a:xfrm>
            <a:off x="7349392" y="3205704"/>
            <a:ext cx="285335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11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r>
              <a:rPr lang="en-US" altLang="ko-KR" sz="1200" dirty="0">
                <a:solidFill>
                  <a:srgbClr val="404040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9,503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C764E0C-BE6F-479C-B34D-DCE38350C9B9}"/>
              </a:ext>
            </a:extLst>
          </p:cNvPr>
          <p:cNvSpPr txBox="1"/>
          <p:nvPr/>
        </p:nvSpPr>
        <p:spPr>
          <a:xfrm>
            <a:off x="9013162" y="3782999"/>
            <a:ext cx="442429" cy="1384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9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단위 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: </a:t>
            </a:r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억원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2FB0D49-9687-4286-B560-42DA25738599}"/>
              </a:ext>
            </a:extLst>
          </p:cNvPr>
          <p:cNvSpPr txBox="1"/>
          <p:nvPr/>
        </p:nvSpPr>
        <p:spPr>
          <a:xfrm>
            <a:off x="8572024" y="3203238"/>
            <a:ext cx="285336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11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r>
              <a:rPr lang="en-US" altLang="ko-KR" sz="1200" dirty="0">
                <a:solidFill>
                  <a:schemeClr val="bg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9,313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2FB0D49-9687-4286-B560-42DA25738599}"/>
              </a:ext>
            </a:extLst>
          </p:cNvPr>
          <p:cNvSpPr txBox="1"/>
          <p:nvPr/>
        </p:nvSpPr>
        <p:spPr>
          <a:xfrm>
            <a:off x="7349392" y="2319728"/>
            <a:ext cx="285335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11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r>
              <a:rPr lang="en-US" altLang="ko-KR" sz="1200" dirty="0">
                <a:solidFill>
                  <a:srgbClr val="404040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3,393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2FB0D49-9687-4286-B560-42DA25738599}"/>
              </a:ext>
            </a:extLst>
          </p:cNvPr>
          <p:cNvSpPr txBox="1"/>
          <p:nvPr/>
        </p:nvSpPr>
        <p:spPr>
          <a:xfrm>
            <a:off x="8572024" y="2305689"/>
            <a:ext cx="285336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11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r>
              <a:rPr lang="en-US" altLang="ko-KR" sz="1200" dirty="0">
                <a:solidFill>
                  <a:schemeClr val="bg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3,812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02FB0D49-9687-4286-B560-42DA25738599}"/>
              </a:ext>
            </a:extLst>
          </p:cNvPr>
          <p:cNvSpPr txBox="1"/>
          <p:nvPr/>
        </p:nvSpPr>
        <p:spPr>
          <a:xfrm>
            <a:off x="7281472" y="1955801"/>
            <a:ext cx="349455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11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r>
              <a:rPr lang="en-US" altLang="ko-KR" sz="1200" dirty="0">
                <a:solidFill>
                  <a:srgbClr val="74656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12,896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2FB0D49-9687-4286-B560-42DA25738599}"/>
              </a:ext>
            </a:extLst>
          </p:cNvPr>
          <p:cNvSpPr txBox="1"/>
          <p:nvPr/>
        </p:nvSpPr>
        <p:spPr>
          <a:xfrm>
            <a:off x="7973621" y="1887234"/>
            <a:ext cx="266098" cy="15388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11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r>
              <a:rPr lang="en-US" altLang="ko-KR" sz="1000" dirty="0">
                <a:solidFill>
                  <a:srgbClr val="9E8E8A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+1.8%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2FB0D49-9687-4286-B560-42DA25738599}"/>
              </a:ext>
            </a:extLst>
          </p:cNvPr>
          <p:cNvSpPr txBox="1"/>
          <p:nvPr/>
        </p:nvSpPr>
        <p:spPr>
          <a:xfrm>
            <a:off x="7947972" y="2349730"/>
            <a:ext cx="317396" cy="15388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11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r>
              <a:rPr lang="en-US" altLang="ko-KR" sz="1000" dirty="0">
                <a:solidFill>
                  <a:srgbClr val="9E8E8A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+12.4%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2FB0D49-9687-4286-B560-42DA25738599}"/>
              </a:ext>
            </a:extLst>
          </p:cNvPr>
          <p:cNvSpPr txBox="1"/>
          <p:nvPr/>
        </p:nvSpPr>
        <p:spPr>
          <a:xfrm>
            <a:off x="7986445" y="3268762"/>
            <a:ext cx="240451" cy="15388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11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r>
              <a:rPr lang="en-US" altLang="ko-KR" sz="1000" dirty="0">
                <a:solidFill>
                  <a:srgbClr val="9E8E8A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-2.0%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2FB0D49-9687-4286-B560-42DA25738599}"/>
              </a:ext>
            </a:extLst>
          </p:cNvPr>
          <p:cNvSpPr txBox="1"/>
          <p:nvPr/>
        </p:nvSpPr>
        <p:spPr>
          <a:xfrm>
            <a:off x="8522034" y="1877757"/>
            <a:ext cx="349456" cy="184666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11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r>
              <a:rPr lang="en-US" altLang="ko-KR" sz="1200" dirty="0">
                <a:solidFill>
                  <a:srgbClr val="74656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13,125</a:t>
            </a:r>
          </a:p>
        </p:txBody>
      </p:sp>
      <p:pic>
        <p:nvPicPr>
          <p:cNvPr id="47" name="그래픽 8">
            <a:extLst>
              <a:ext uri="{FF2B5EF4-FFF2-40B4-BE49-F238E27FC236}">
                <a16:creationId xmlns:a16="http://schemas.microsoft.com/office/drawing/2014/main" id="{EA6EA671-D109-4D6C-AC02-C5D4EDC1D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2480" y="6522250"/>
            <a:ext cx="967887" cy="18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8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-3.7037E-6 L 0.01747 -3.7037E-6 " pathEditMode="relative" rAng="0" ptsTypes="AA">
                                      <p:cBhvr>
                                        <p:cTn id="87" dur="5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/>
      <p:bldP spid="48" grpId="0"/>
      <p:bldP spid="49" grpId="0"/>
      <p:bldP spid="54" grpId="0"/>
      <p:bldP spid="55" grpId="0"/>
      <p:bldP spid="56" grpId="0"/>
      <p:bldP spid="57" grpId="0"/>
      <p:bldP spid="63" grpId="0"/>
      <p:bldP spid="65" grpId="0"/>
      <p:bldP spid="66" grpId="0"/>
      <p:bldP spid="70" grpId="0"/>
      <p:bldP spid="71" grpId="0"/>
      <p:bldP spid="72" grpId="0"/>
      <p:bldP spid="73" grpId="0"/>
      <p:bldP spid="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94C6C2B-936E-414B-9EDA-72E50921F46C}"/>
              </a:ext>
            </a:extLst>
          </p:cNvPr>
          <p:cNvSpPr txBox="1"/>
          <p:nvPr/>
        </p:nvSpPr>
        <p:spPr>
          <a:xfrm>
            <a:off x="8340103" y="368660"/>
            <a:ext cx="1274388" cy="24622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>
            <a:defPPr>
              <a:defRPr lang="en-US"/>
            </a:defPPr>
            <a:lvl1pPr>
              <a:spcAft>
                <a:spcPts val="200"/>
              </a:spcAft>
              <a:defRPr sz="14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pPr algn="ctr"/>
            <a:r>
              <a:rPr lang="ko-KR" altLang="en-US" sz="1600" spc="-50" dirty="0">
                <a:solidFill>
                  <a:srgbClr val="534D4B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연결 손익계산서</a:t>
            </a: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361DC6DA-FAD1-4C42-8DD8-F087325DA65E}"/>
              </a:ext>
            </a:extLst>
          </p:cNvPr>
          <p:cNvSpPr txBox="1"/>
          <p:nvPr/>
        </p:nvSpPr>
        <p:spPr>
          <a:xfrm>
            <a:off x="632520" y="368660"/>
            <a:ext cx="123751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2800" b="0" spc="-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72A2A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  <a:cs typeface="Arial" panose="020B0604020202020204" pitchFamily="34" charset="0"/>
              </a:defRPr>
            </a:lvl1pPr>
          </a:lstStyle>
          <a:p>
            <a:r>
              <a:rPr lang="en-US" altLang="ko-KR" b="1" dirty="0">
                <a:solidFill>
                  <a:srgbClr val="534D4B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Appendix</a:t>
            </a:r>
            <a:endParaRPr lang="ko-KR" altLang="en-US" b="1" dirty="0">
              <a:solidFill>
                <a:srgbClr val="534D4B"/>
              </a:solidFill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graphicFrame>
        <p:nvGraphicFramePr>
          <p:cNvPr id="57" name="표 56">
            <a:extLst>
              <a:ext uri="{FF2B5EF4-FFF2-40B4-BE49-F238E27FC236}">
                <a16:creationId xmlns:a16="http://schemas.microsoft.com/office/drawing/2014/main" id="{A16B4D12-2367-4F4C-B9CA-7B2749A2AC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272727"/>
              </p:ext>
            </p:extLst>
          </p:nvPr>
        </p:nvGraphicFramePr>
        <p:xfrm>
          <a:off x="550549" y="1041536"/>
          <a:ext cx="8870722" cy="5349914"/>
        </p:xfrm>
        <a:graphic>
          <a:graphicData uri="http://schemas.openxmlformats.org/drawingml/2006/table">
            <a:tbl>
              <a:tblPr firstRow="1" bandRow="1"/>
              <a:tblGrid>
                <a:gridCol w="11478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3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5358">
                  <a:extLst>
                    <a:ext uri="{9D8B030D-6E8A-4147-A177-3AD203B41FA5}">
                      <a16:colId xmlns:a16="http://schemas.microsoft.com/office/drawing/2014/main" val="4135183528"/>
                    </a:ext>
                  </a:extLst>
                </a:gridCol>
                <a:gridCol w="9653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65358">
                  <a:extLst>
                    <a:ext uri="{9D8B030D-6E8A-4147-A177-3AD203B41FA5}">
                      <a16:colId xmlns:a16="http://schemas.microsoft.com/office/drawing/2014/main" val="2683866651"/>
                    </a:ext>
                  </a:extLst>
                </a:gridCol>
                <a:gridCol w="965358">
                  <a:extLst>
                    <a:ext uri="{9D8B030D-6E8A-4147-A177-3AD203B41FA5}">
                      <a16:colId xmlns:a16="http://schemas.microsoft.com/office/drawing/2014/main" val="1076686997"/>
                    </a:ext>
                  </a:extLst>
                </a:gridCol>
                <a:gridCol w="965358">
                  <a:extLst>
                    <a:ext uri="{9D8B030D-6E8A-4147-A177-3AD203B41FA5}">
                      <a16:colId xmlns:a16="http://schemas.microsoft.com/office/drawing/2014/main" val="4188698746"/>
                    </a:ext>
                  </a:extLst>
                </a:gridCol>
                <a:gridCol w="965358">
                  <a:extLst>
                    <a:ext uri="{9D8B030D-6E8A-4147-A177-3AD203B41FA5}">
                      <a16:colId xmlns:a16="http://schemas.microsoft.com/office/drawing/2014/main" val="2384031543"/>
                    </a:ext>
                  </a:extLst>
                </a:gridCol>
                <a:gridCol w="965358">
                  <a:extLst>
                    <a:ext uri="{9D8B030D-6E8A-4147-A177-3AD203B41FA5}">
                      <a16:colId xmlns:a16="http://schemas.microsoft.com/office/drawing/2014/main" val="3729677252"/>
                    </a:ext>
                  </a:extLst>
                </a:gridCol>
              </a:tblGrid>
              <a:tr h="245324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연결 기준</a:t>
                      </a:r>
                      <a:r>
                        <a:rPr lang="en-US" altLang="ko-KR" sz="120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]</a:t>
                      </a:r>
                      <a:endParaRPr lang="ko-KR" altLang="en-US" sz="1200" kern="1200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130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2022</a:t>
                      </a:r>
                      <a:r>
                        <a:rPr lang="ko-KR" altLang="en-US" sz="120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108000" marR="108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4D4B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b="1" kern="1200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656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kern="1200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4D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kern="1200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4D4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30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2023</a:t>
                      </a:r>
                      <a:r>
                        <a:rPr lang="ko-KR" altLang="en-US" sz="120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108000" marR="108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4D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kern="1200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4D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kern="1200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4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5916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kern="1200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1Q</a:t>
                      </a:r>
                      <a:endParaRPr lang="ko-KR" altLang="en-US" sz="1300" b="0" kern="1200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4D4B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2Q</a:t>
                      </a:r>
                      <a:endParaRPr lang="ko-KR" altLang="en-US" sz="1300" b="0" kern="1200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4D4B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3Q</a:t>
                      </a:r>
                      <a:endParaRPr lang="ko-KR" altLang="en-US" sz="1300" b="0" kern="1200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4D4B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4Q</a:t>
                      </a:r>
                      <a:endParaRPr lang="ko-KR" altLang="en-US" sz="1300" b="0" kern="1200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4D4B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b="1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연간</a:t>
                      </a:r>
                    </a:p>
                  </a:txBody>
                  <a:tcPr marL="108000" marR="108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4D4B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1Q</a:t>
                      </a:r>
                      <a:endParaRPr lang="ko-KR" altLang="en-US" sz="1300" b="0" kern="1200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4D4B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2Q</a:t>
                      </a:r>
                      <a:endParaRPr lang="ko-KR" altLang="en-US" sz="1300" b="0" kern="1200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4D4B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3Q</a:t>
                      </a:r>
                      <a:endParaRPr lang="ko-KR" altLang="en-US" sz="1300" b="1" kern="1200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9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06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매출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Arial" panose="020B0604020202020204" pitchFamily="34" charset="0"/>
                      </a:endParaRPr>
                    </a:p>
                  </a:txBody>
                  <a:tcPr marL="84420" marR="84420" marT="45701" marB="457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656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5,851</a:t>
                      </a:r>
                    </a:p>
                  </a:txBody>
                  <a:tcPr marL="8111" marR="36000" marT="811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5,992</a:t>
                      </a:r>
                    </a:p>
                  </a:txBody>
                  <a:tcPr marL="8111" marR="36000" marT="811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4,786</a:t>
                      </a:r>
                    </a:p>
                  </a:txBody>
                  <a:tcPr marL="8111" marR="36000" marT="811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534D4B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4,565</a:t>
                      </a:r>
                    </a:p>
                  </a:txBody>
                  <a:tcPr marL="8111" marR="36000" marT="811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21,193</a:t>
                      </a:r>
                    </a:p>
                  </a:txBody>
                  <a:tcPr marL="8111" marR="36000" marT="811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5,215</a:t>
                      </a:r>
                    </a:p>
                  </a:txBody>
                  <a:tcPr marL="8111" marR="36000" marT="811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4,545</a:t>
                      </a:r>
                    </a:p>
                  </a:txBody>
                  <a:tcPr marL="8111" marR="36000" marT="811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1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4,128</a:t>
                      </a:r>
                    </a:p>
                  </a:txBody>
                  <a:tcPr marL="8111" marR="36000" marT="811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6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매출원가</a:t>
                      </a: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Arial" panose="020B0604020202020204" pitchFamily="34" charset="0"/>
                      </a:endParaRPr>
                    </a:p>
                  </a:txBody>
                  <a:tcPr marL="84420" marR="84420" marT="45701" marB="457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656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3,764</a:t>
                      </a:r>
                    </a:p>
                  </a:txBody>
                  <a:tcPr marL="8111" marR="36000" marT="811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3,970</a:t>
                      </a:r>
                    </a:p>
                  </a:txBody>
                  <a:tcPr marL="8111" marR="36000" marT="811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3,201</a:t>
                      </a:r>
                    </a:p>
                  </a:txBody>
                  <a:tcPr marL="8111" marR="36000" marT="811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534D4B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3,502</a:t>
                      </a:r>
                    </a:p>
                  </a:txBody>
                  <a:tcPr marL="8111" marR="36000" marT="811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14,436</a:t>
                      </a:r>
                    </a:p>
                  </a:txBody>
                  <a:tcPr marL="8111" marR="36000" marT="811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3,846</a:t>
                      </a:r>
                    </a:p>
                  </a:txBody>
                  <a:tcPr marL="8111" marR="36000" marT="811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3,434</a:t>
                      </a:r>
                    </a:p>
                  </a:txBody>
                  <a:tcPr marL="8111" marR="36000" marT="811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1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2,837</a:t>
                      </a:r>
                    </a:p>
                  </a:txBody>
                  <a:tcPr marL="8111" marR="36000" marT="811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06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매출총이익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Arial" panose="020B0604020202020204" pitchFamily="34" charset="0"/>
                      </a:endParaRPr>
                    </a:p>
                  </a:txBody>
                  <a:tcPr marL="84420" marR="84420" marT="45701" marB="457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656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2,087</a:t>
                      </a:r>
                    </a:p>
                  </a:txBody>
                  <a:tcPr marL="8111" marR="36000" marT="811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2,022</a:t>
                      </a:r>
                    </a:p>
                  </a:txBody>
                  <a:tcPr marL="8111" marR="36000" marT="811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1,585</a:t>
                      </a:r>
                    </a:p>
                  </a:txBody>
                  <a:tcPr marL="8111" marR="36000" marT="811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534D4B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1,063</a:t>
                      </a:r>
                    </a:p>
                  </a:txBody>
                  <a:tcPr marL="8111" marR="36000" marT="811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6,757</a:t>
                      </a:r>
                    </a:p>
                  </a:txBody>
                  <a:tcPr marL="8111" marR="36000" marT="811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1,369</a:t>
                      </a:r>
                    </a:p>
                  </a:txBody>
                  <a:tcPr marL="8111" marR="36000" marT="811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1,111</a:t>
                      </a:r>
                    </a:p>
                  </a:txBody>
                  <a:tcPr marL="8111" marR="36000" marT="811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1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1,291</a:t>
                      </a:r>
                    </a:p>
                  </a:txBody>
                  <a:tcPr marL="8111" marR="36000" marT="811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906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판매비와 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+mn-cs"/>
                      </a:endParaRP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관리비</a:t>
                      </a: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Arial" panose="020B0604020202020204" pitchFamily="34" charset="0"/>
                      </a:endParaRPr>
                    </a:p>
                  </a:txBody>
                  <a:tcPr marL="84420" marR="84420" marT="45701" marB="457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656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807</a:t>
                      </a:r>
                    </a:p>
                  </a:txBody>
                  <a:tcPr marL="8111" marR="36000" marT="811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926</a:t>
                      </a:r>
                    </a:p>
                  </a:txBody>
                  <a:tcPr marL="8111" marR="36000" marT="811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981</a:t>
                      </a:r>
                    </a:p>
                  </a:txBody>
                  <a:tcPr marL="8111" marR="36000" marT="811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534D4B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936</a:t>
                      </a:r>
                    </a:p>
                  </a:txBody>
                  <a:tcPr marL="8111" marR="36000" marT="811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3,651</a:t>
                      </a:r>
                    </a:p>
                  </a:txBody>
                  <a:tcPr marL="8111" marR="36000" marT="811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977</a:t>
                      </a:r>
                    </a:p>
                  </a:txBody>
                  <a:tcPr marL="8111" marR="36000" marT="811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1,033</a:t>
                      </a:r>
                    </a:p>
                  </a:txBody>
                  <a:tcPr marL="8111" marR="36000" marT="811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1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1,142</a:t>
                      </a:r>
                    </a:p>
                  </a:txBody>
                  <a:tcPr marL="8111" marR="36000" marT="811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64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경상개발비</a:t>
                      </a: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Arial" panose="020B0604020202020204" pitchFamily="34" charset="0"/>
                      </a:endParaRPr>
                    </a:p>
                  </a:txBody>
                  <a:tcPr marL="84420" marR="84420" marT="45701" marB="457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656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477</a:t>
                      </a:r>
                    </a:p>
                  </a:txBody>
                  <a:tcPr marL="8111" marR="36000" marT="811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523</a:t>
                      </a:r>
                    </a:p>
                  </a:txBody>
                  <a:tcPr marL="8111" marR="36000" marT="811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556</a:t>
                      </a:r>
                    </a:p>
                  </a:txBody>
                  <a:tcPr marL="8111" marR="36000" marT="811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534D4B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552</a:t>
                      </a:r>
                    </a:p>
                  </a:txBody>
                  <a:tcPr marL="8111" marR="36000" marT="811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2,108</a:t>
                      </a:r>
                    </a:p>
                  </a:txBody>
                  <a:tcPr marL="8111" marR="36000" marT="811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547</a:t>
                      </a:r>
                    </a:p>
                  </a:txBody>
                  <a:tcPr marL="8111" marR="36000" marT="811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604</a:t>
                      </a:r>
                    </a:p>
                  </a:txBody>
                  <a:tcPr marL="8111" marR="36000" marT="811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1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575</a:t>
                      </a:r>
                    </a:p>
                  </a:txBody>
                  <a:tcPr marL="8111" marR="36000" marT="811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06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영업이익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Arial" panose="020B0604020202020204" pitchFamily="34" charset="0"/>
                      </a:endParaRPr>
                    </a:p>
                  </a:txBody>
                  <a:tcPr marL="84420" marR="84420" marT="45701" marB="457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656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1,280</a:t>
                      </a:r>
                    </a:p>
                  </a:txBody>
                  <a:tcPr marL="8111" marR="36000" marT="811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1,096</a:t>
                      </a:r>
                    </a:p>
                  </a:txBody>
                  <a:tcPr marL="8111" marR="36000" marT="811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604</a:t>
                      </a:r>
                    </a:p>
                  </a:txBody>
                  <a:tcPr marL="8111" marR="36000" marT="811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534D4B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127</a:t>
                      </a:r>
                    </a:p>
                  </a:txBody>
                  <a:tcPr marL="8111" marR="36000" marT="811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3,106</a:t>
                      </a:r>
                    </a:p>
                  </a:txBody>
                  <a:tcPr marL="8111" marR="36000" marT="811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391</a:t>
                      </a:r>
                    </a:p>
                  </a:txBody>
                  <a:tcPr marL="8111" marR="36000" marT="811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78</a:t>
                      </a:r>
                    </a:p>
                  </a:txBody>
                  <a:tcPr marL="8111" marR="36000" marT="811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1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149</a:t>
                      </a:r>
                    </a:p>
                  </a:txBody>
                  <a:tcPr marL="8111" marR="36000" marT="811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법인세 </a:t>
                      </a:r>
                      <a:r>
                        <a:rPr kumimoji="1" lang="ko-KR" altLang="en-US" sz="10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차감전</a:t>
                      </a:r>
                      <a:r>
                        <a:rPr kumimoji="1" lang="en-US" altLang="ko-KR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순이익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Arial" panose="020B0604020202020204" pitchFamily="34" charset="0"/>
                      </a:endParaRPr>
                    </a:p>
                  </a:txBody>
                  <a:tcPr marL="84420" marR="84420" marT="45701" marB="457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656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1,289</a:t>
                      </a:r>
                    </a:p>
                  </a:txBody>
                  <a:tcPr marL="8111" marR="36000" marT="811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1,107</a:t>
                      </a:r>
                    </a:p>
                  </a:txBody>
                  <a:tcPr marL="8111" marR="36000" marT="811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535</a:t>
                      </a:r>
                    </a:p>
                  </a:txBody>
                  <a:tcPr marL="8111" marR="36000" marT="811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534D4B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109</a:t>
                      </a:r>
                    </a:p>
                  </a:txBody>
                  <a:tcPr marL="8111" marR="36000" marT="811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3,040</a:t>
                      </a:r>
                    </a:p>
                  </a:txBody>
                  <a:tcPr marL="8111" marR="36000" marT="811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446</a:t>
                      </a:r>
                    </a:p>
                  </a:txBody>
                  <a:tcPr marL="8111" marR="36000" marT="811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54</a:t>
                      </a:r>
                    </a:p>
                  </a:txBody>
                  <a:tcPr marL="8111" marR="36000" marT="811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1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166</a:t>
                      </a:r>
                    </a:p>
                  </a:txBody>
                  <a:tcPr marL="8111" marR="36000" marT="811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064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법인세비용</a:t>
                      </a:r>
                      <a:endParaRPr kumimoji="1" lang="en-US" altLang="ko-KR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Arial" panose="020B0604020202020204" pitchFamily="34" charset="0"/>
                      </a:endParaRPr>
                    </a:p>
                  </a:txBody>
                  <a:tcPr marL="84420" marR="84420" marT="45701" marB="457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656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316</a:t>
                      </a:r>
                    </a:p>
                  </a:txBody>
                  <a:tcPr marL="8111" marR="36000" marT="811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276</a:t>
                      </a:r>
                    </a:p>
                  </a:txBody>
                  <a:tcPr marL="8111" marR="36000" marT="811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124</a:t>
                      </a:r>
                    </a:p>
                  </a:txBody>
                  <a:tcPr marL="8111" marR="36000" marT="811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534D4B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-14</a:t>
                      </a:r>
                    </a:p>
                  </a:txBody>
                  <a:tcPr marL="8111" marR="36000" marT="811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703</a:t>
                      </a:r>
                    </a:p>
                  </a:txBody>
                  <a:tcPr marL="8111" marR="36000" marT="811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90</a:t>
                      </a:r>
                    </a:p>
                  </a:txBody>
                  <a:tcPr marL="8111" marR="36000" marT="811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7</a:t>
                      </a:r>
                    </a:p>
                  </a:txBody>
                  <a:tcPr marL="8111" marR="36000" marT="811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1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27</a:t>
                      </a:r>
                    </a:p>
                  </a:txBody>
                  <a:tcPr marL="8111" marR="36000" marT="811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06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당기순이익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Arial" panose="020B0604020202020204" pitchFamily="34" charset="0"/>
                      </a:endParaRPr>
                    </a:p>
                  </a:txBody>
                  <a:tcPr marL="84420" marR="84420" marT="45701" marB="457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656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973</a:t>
                      </a:r>
                    </a:p>
                  </a:txBody>
                  <a:tcPr marL="8111" marR="36000" marT="811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830</a:t>
                      </a:r>
                    </a:p>
                  </a:txBody>
                  <a:tcPr marL="8111" marR="36000" marT="811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411</a:t>
                      </a:r>
                    </a:p>
                  </a:txBody>
                  <a:tcPr marL="8111" marR="36000" marT="811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534D4B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123</a:t>
                      </a:r>
                    </a:p>
                  </a:txBody>
                  <a:tcPr marL="8111" marR="36000" marT="811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2,337</a:t>
                      </a:r>
                    </a:p>
                  </a:txBody>
                  <a:tcPr marL="8111" marR="36000" marT="811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357</a:t>
                      </a:r>
                    </a:p>
                  </a:txBody>
                  <a:tcPr marL="8111" marR="36000" marT="811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47</a:t>
                      </a:r>
                    </a:p>
                  </a:txBody>
                  <a:tcPr marL="8111" marR="36000" marT="811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1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139</a:t>
                      </a:r>
                    </a:p>
                  </a:txBody>
                  <a:tcPr marL="8111" marR="36000" marT="811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906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2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EBITDA</a:t>
                      </a:r>
                      <a:endParaRPr kumimoji="1" lang="ko-KR" alt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Arial" panose="020B0604020202020204" pitchFamily="34" charset="0"/>
                      </a:endParaRPr>
                    </a:p>
                  </a:txBody>
                  <a:tcPr marL="84420" marR="84420" marT="45701" marB="45701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656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1,355</a:t>
                      </a:r>
                    </a:p>
                  </a:txBody>
                  <a:tcPr marL="8111" marR="36000" marT="811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1,182</a:t>
                      </a:r>
                    </a:p>
                  </a:txBody>
                  <a:tcPr marL="8111" marR="36000" marT="811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673</a:t>
                      </a:r>
                    </a:p>
                  </a:txBody>
                  <a:tcPr marL="8111" marR="36000" marT="811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534D4B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202</a:t>
                      </a:r>
                    </a:p>
                  </a:txBody>
                  <a:tcPr marL="8111" marR="36000" marT="811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3,412</a:t>
                      </a:r>
                    </a:p>
                  </a:txBody>
                  <a:tcPr marL="8111" marR="36000" marT="811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EFE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468</a:t>
                      </a:r>
                    </a:p>
                  </a:txBody>
                  <a:tcPr marL="8111" marR="36000" marT="811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157</a:t>
                      </a:r>
                    </a:p>
                  </a:txBody>
                  <a:tcPr marL="8111" marR="36000" marT="811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1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218</a:t>
                      </a:r>
                    </a:p>
                  </a:txBody>
                  <a:tcPr marL="8111" marR="36000" marT="8111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8" name="TextBox 57">
            <a:extLst>
              <a:ext uri="{FF2B5EF4-FFF2-40B4-BE49-F238E27FC236}">
                <a16:creationId xmlns:a16="http://schemas.microsoft.com/office/drawing/2014/main" id="{1C764E0C-BE6F-479C-B34D-DCE38350C9B9}"/>
              </a:ext>
            </a:extLst>
          </p:cNvPr>
          <p:cNvSpPr txBox="1"/>
          <p:nvPr/>
        </p:nvSpPr>
        <p:spPr>
          <a:xfrm>
            <a:off x="8980382" y="878233"/>
            <a:ext cx="442429" cy="1384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9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단위 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: </a:t>
            </a:r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억원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67815" y="6635051"/>
            <a:ext cx="21936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Source : Unaudited, Company financials </a:t>
            </a:r>
            <a:endParaRPr lang="ko-KR" altLang="en-US" sz="9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623600" y="6596390"/>
            <a:ext cx="2487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rgbClr val="74656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5</a:t>
            </a:r>
            <a:endParaRPr lang="ko-KR" altLang="en-US" sz="1100" b="1" dirty="0">
              <a:solidFill>
                <a:srgbClr val="746561"/>
              </a:solidFill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pic>
        <p:nvPicPr>
          <p:cNvPr id="8" name="그래픽 8">
            <a:extLst>
              <a:ext uri="{FF2B5EF4-FFF2-40B4-BE49-F238E27FC236}">
                <a16:creationId xmlns:a16="http://schemas.microsoft.com/office/drawing/2014/main" id="{EA6EA671-D109-4D6C-AC02-C5D4EDC1D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2480" y="6522250"/>
            <a:ext cx="967887" cy="18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9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-3.7037E-6 L 0.01747 -3.7037E-6 " pathEditMode="relative" rAng="0" ptsTypes="AA">
                                      <p:cBhvr>
                                        <p:cTn id="15" dur="500" spd="-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extBox 233">
            <a:extLst>
              <a:ext uri="{FF2B5EF4-FFF2-40B4-BE49-F238E27FC236}">
                <a16:creationId xmlns:a16="http://schemas.microsoft.com/office/drawing/2014/main" id="{361DC6DA-FAD1-4C42-8DD8-F087325DA65E}"/>
              </a:ext>
            </a:extLst>
          </p:cNvPr>
          <p:cNvSpPr txBox="1"/>
          <p:nvPr/>
        </p:nvSpPr>
        <p:spPr>
          <a:xfrm>
            <a:off x="632520" y="368660"/>
            <a:ext cx="1237518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en-US"/>
            </a:defPPr>
            <a:lvl1pPr>
              <a:defRPr sz="2800" b="0" spc="-1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A72A2A"/>
                </a:solidFill>
                <a:latin typeface="Noto Sans CJK KR Bold" panose="020B0800000000000000" pitchFamily="34" charset="-127"/>
                <a:ea typeface="Noto Sans CJK KR Bold" panose="020B0800000000000000" pitchFamily="34" charset="-127"/>
                <a:cs typeface="Arial" panose="020B0604020202020204" pitchFamily="34" charset="0"/>
              </a:defRPr>
            </a:lvl1pPr>
          </a:lstStyle>
          <a:p>
            <a:r>
              <a:rPr lang="en-US" altLang="ko-KR" b="1" dirty="0">
                <a:solidFill>
                  <a:srgbClr val="534D4B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Appendix</a:t>
            </a:r>
            <a:endParaRPr lang="ko-KR" altLang="en-US" b="1" dirty="0">
              <a:solidFill>
                <a:srgbClr val="534D4B"/>
              </a:solidFill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C764E0C-BE6F-479C-B34D-DCE38350C9B9}"/>
              </a:ext>
            </a:extLst>
          </p:cNvPr>
          <p:cNvSpPr txBox="1"/>
          <p:nvPr/>
        </p:nvSpPr>
        <p:spPr>
          <a:xfrm>
            <a:off x="8866082" y="812247"/>
            <a:ext cx="442429" cy="138499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>
            <a:defPPr>
              <a:defRPr lang="en-US"/>
            </a:defPPr>
            <a:lvl1pPr algn="ctr">
              <a:spcAft>
                <a:spcPts val="200"/>
              </a:spcAft>
              <a:defRPr sz="900" spc="-5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단위 </a:t>
            </a:r>
            <a:r>
              <a:rPr lang="en-US" altLang="ko-KR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: </a:t>
            </a:r>
            <a:r>
              <a:rPr lang="ko-KR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억원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67815" y="6635051"/>
            <a:ext cx="18856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9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Source : Unaudited, Company financials </a:t>
            </a:r>
            <a:endParaRPr lang="ko-KR" altLang="en-US" sz="9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23600" y="6596390"/>
            <a:ext cx="24878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b="1" dirty="0">
                <a:solidFill>
                  <a:srgbClr val="746561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6</a:t>
            </a:r>
            <a:endParaRPr lang="ko-KR" altLang="en-US" sz="1100" b="1" dirty="0">
              <a:solidFill>
                <a:srgbClr val="746561"/>
              </a:solidFill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A16B4D12-2367-4F4C-B9CA-7B2749A2AC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019605"/>
              </p:ext>
            </p:extLst>
          </p:nvPr>
        </p:nvGraphicFramePr>
        <p:xfrm>
          <a:off x="550549" y="980728"/>
          <a:ext cx="8758794" cy="5356559"/>
        </p:xfrm>
        <a:graphic>
          <a:graphicData uri="http://schemas.openxmlformats.org/drawingml/2006/table">
            <a:tbl>
              <a:tblPr firstRow="1" bandRow="1"/>
              <a:tblGrid>
                <a:gridCol w="1176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2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3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3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32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3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3241">
                  <a:extLst>
                    <a:ext uri="{9D8B030D-6E8A-4147-A177-3AD203B41FA5}">
                      <a16:colId xmlns:a16="http://schemas.microsoft.com/office/drawing/2014/main" val="349614085"/>
                    </a:ext>
                  </a:extLst>
                </a:gridCol>
                <a:gridCol w="1083241">
                  <a:extLst>
                    <a:ext uri="{9D8B030D-6E8A-4147-A177-3AD203B41FA5}">
                      <a16:colId xmlns:a16="http://schemas.microsoft.com/office/drawing/2014/main" val="2463248664"/>
                    </a:ext>
                  </a:extLst>
                </a:gridCol>
              </a:tblGrid>
              <a:tr h="341452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20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연결 기준</a:t>
                      </a:r>
                      <a:r>
                        <a:rPr lang="en-US" altLang="ko-KR" sz="120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]</a:t>
                      </a:r>
                      <a:endParaRPr lang="ko-KR" altLang="en-US" sz="1200" kern="1200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0404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30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2022</a:t>
                      </a:r>
                      <a:r>
                        <a:rPr lang="ko-KR" altLang="en-US" sz="120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108000" marR="108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4D4B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4D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b="1" kern="1200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4D4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kern="1200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4D4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130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2023</a:t>
                      </a:r>
                      <a:r>
                        <a:rPr lang="ko-KR" altLang="en-US" sz="120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년</a:t>
                      </a:r>
                    </a:p>
                  </a:txBody>
                  <a:tcPr marL="108000" marR="108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4D4B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kern="1200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4D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1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1Q</a:t>
                      </a:r>
                      <a:endParaRPr lang="ko-KR" altLang="en-US" sz="1300" kern="1200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4D4B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2Q</a:t>
                      </a:r>
                      <a:endParaRPr lang="ko-KR" altLang="en-US" sz="1300" b="0" kern="1200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4D4B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3Q</a:t>
                      </a:r>
                      <a:endParaRPr lang="ko-KR" altLang="en-US" sz="1300" b="0" kern="1200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4D4B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4Q</a:t>
                      </a:r>
                      <a:endParaRPr lang="ko-KR" altLang="en-US" sz="1300" b="0" kern="1200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4D4B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1Q</a:t>
                      </a:r>
                      <a:endParaRPr lang="ko-KR" altLang="en-US" sz="1300" b="0" kern="1200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4D4B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0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2Q</a:t>
                      </a:r>
                      <a:endParaRPr lang="ko-KR" altLang="en-US" sz="1300" b="0" kern="1200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34D4B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kern="1200" spc="-50" dirty="0">
                          <a:ln>
                            <a:solidFill>
                              <a:schemeClr val="accent1">
                                <a:alpha val="0"/>
                              </a:schemeClr>
                            </a:solidFill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 Narrow" panose="020B0606020202030204" pitchFamily="34" charset="0"/>
                          <a:ea typeface="LG스마트체 Regular" panose="020B0600000101010101" pitchFamily="50" charset="-127"/>
                          <a:cs typeface="+mn-cs"/>
                        </a:rPr>
                        <a:t>3Q</a:t>
                      </a:r>
                      <a:endParaRPr lang="ko-KR" altLang="en-US" sz="1300" b="1" kern="1200" spc="-50" dirty="0">
                        <a:ln>
                          <a:solidFill>
                            <a:schemeClr val="accent1">
                              <a:alpha val="0"/>
                            </a:schemeClr>
                          </a:solidFill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latin typeface="Arial Narrow" panose="020B0606020202030204" pitchFamily="34" charset="0"/>
                        <a:ea typeface="LG스마트체 Regular" panose="020B0600000101010101" pitchFamily="50" charset="-127"/>
                        <a:cs typeface="+mn-cs"/>
                      </a:endParaRPr>
                    </a:p>
                  </a:txBody>
                  <a:tcPr marL="108000" marR="108000" marT="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329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4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자산</a:t>
                      </a:r>
                      <a:endParaRPr kumimoji="1" lang="en-US" altLang="ko-KR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Arial" panose="020B0604020202020204" pitchFamily="34" charset="0"/>
                      </a:endParaRPr>
                    </a:p>
                  </a:txBody>
                  <a:tcPr marL="84393" marR="84393" marT="45735" marB="4573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656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13,420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13,202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14,307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12,896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13,308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12,603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1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13,125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4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유동자산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Arial" panose="020B0604020202020204" pitchFamily="34" charset="0"/>
                      </a:endParaRPr>
                    </a:p>
                  </a:txBody>
                  <a:tcPr marL="84393" marR="84393" marT="45735" marB="4573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656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11,808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11,055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11,905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10,096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10,580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9,872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1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10,335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42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현금성</a:t>
                      </a:r>
                      <a:r>
                        <a:rPr kumimoji="1" lang="ko-KR" altLang="en-US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 자산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Arial" panose="020B0604020202020204" pitchFamily="34" charset="0"/>
                      </a:endParaRPr>
                    </a:p>
                  </a:txBody>
                  <a:tcPr marL="84393" marR="84393" marT="45735" marB="4573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656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6,355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4,727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4,883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3,189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4,362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2,826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1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2,627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851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매출채권</a:t>
                      </a: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Arial" panose="020B0604020202020204" pitchFamily="34" charset="0"/>
                      </a:endParaRPr>
                    </a:p>
                  </a:txBody>
                  <a:tcPr marL="84393" marR="84393" marT="45735" marB="4573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656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2,544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2,933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1,652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1,433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1,490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1,489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1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1,613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42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재고자산</a:t>
                      </a:r>
                      <a:endParaRPr kumimoji="1" lang="ko-KR" alt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Arial" panose="020B0604020202020204" pitchFamily="34" charset="0"/>
                      </a:endParaRPr>
                    </a:p>
                  </a:txBody>
                  <a:tcPr marL="84393" marR="84393" marT="45735" marB="4573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656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2,226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2,757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4,483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4,826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4,168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4,958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1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</a:rPr>
                        <a:t>5,394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4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비유동자산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Arial" panose="020B0604020202020204" pitchFamily="34" charset="0"/>
                      </a:endParaRPr>
                    </a:p>
                  </a:txBody>
                  <a:tcPr marL="84393" marR="84393" marT="45735" marB="4573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656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1,612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2,147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2,402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2,800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2,728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2,731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1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2,790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42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유형자산</a:t>
                      </a:r>
                      <a:endParaRPr kumimoji="1" lang="en-US" altLang="ko-KR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Arial" panose="020B0604020202020204" pitchFamily="34" charset="0"/>
                      </a:endParaRPr>
                    </a:p>
                  </a:txBody>
                  <a:tcPr marL="84393" marR="84393" marT="45735" marB="4573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656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591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854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913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1,052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978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993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1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988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42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무형자산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Arial" panose="020B0604020202020204" pitchFamily="34" charset="0"/>
                      </a:endParaRPr>
                    </a:p>
                  </a:txBody>
                  <a:tcPr marL="84393" marR="84393" marT="45735" marB="4573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656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496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500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541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638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673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677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1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727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4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부채</a:t>
                      </a:r>
                      <a:endParaRPr kumimoji="1" lang="ko-KR" alt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Arial" panose="020B0604020202020204" pitchFamily="34" charset="0"/>
                      </a:endParaRPr>
                    </a:p>
                  </a:txBody>
                  <a:tcPr marL="84393" marR="84393" marT="45735" marB="4573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656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5,322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4,211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4,862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3,393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4,175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3,435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1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3,812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4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유동부채</a:t>
                      </a:r>
                      <a:endParaRPr kumimoji="1" lang="ko-KR" alt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Arial" panose="020B0604020202020204" pitchFamily="34" charset="0"/>
                      </a:endParaRPr>
                    </a:p>
                  </a:txBody>
                  <a:tcPr marL="84393" marR="84393" marT="45735" marB="4573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656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5,130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4,069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4,695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3,244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4,040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3,310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1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3,699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428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</a:rPr>
                        <a:t>매입채무</a:t>
                      </a:r>
                      <a:endParaRPr kumimoji="1" lang="ko-KR" altLang="en-US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Arial" panose="020B0604020202020204" pitchFamily="34" charset="0"/>
                      </a:endParaRPr>
                    </a:p>
                  </a:txBody>
                  <a:tcPr marL="84393" marR="84393" marT="45735" marB="4573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656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2,912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2,729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2,998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1,962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2,332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2,365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1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2,243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4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+mn-cs"/>
                        </a:rPr>
                        <a:t>비유동부채</a:t>
                      </a:r>
                      <a:endParaRPr kumimoji="1" lang="ko-KR" altLang="en-US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  <a:cs typeface="Arial" panose="020B0604020202020204" pitchFamily="34" charset="0"/>
                      </a:endParaRPr>
                    </a:p>
                  </a:txBody>
                  <a:tcPr marL="84393" marR="84393" marT="45735" marB="4573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656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192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142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167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149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135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125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1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113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4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LG스마트체 Regular" panose="020B0600000101010101" pitchFamily="50" charset="-127"/>
                          <a:ea typeface="LG스마트체 Regular" panose="020B0600000101010101" pitchFamily="50" charset="-127"/>
                          <a:cs typeface="Arial" panose="020B0604020202020204" pitchFamily="34" charset="0"/>
                        </a:rPr>
                        <a:t>자본</a:t>
                      </a:r>
                    </a:p>
                  </a:txBody>
                  <a:tcPr marL="84393" marR="84393" marT="45735" marB="45735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46561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8,098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8,991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9,445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9,503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9,133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0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LG스마트체 Regular" panose="020B0600000101010101" pitchFamily="50" charset="-127"/>
                        </a:rPr>
                        <a:t>9,168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altLang="ko-KR" sz="1300" b="1" i="0" u="none" strike="noStrike" dirty="0">
                          <a:solidFill>
                            <a:srgbClr val="746561"/>
                          </a:solidFill>
                          <a:effectLst/>
                          <a:latin typeface="Arial Narrow" panose="020B0606020202030204" pitchFamily="34" charset="0"/>
                          <a:ea typeface="맑은 고딕" panose="020B0503020000020004" pitchFamily="50" charset="-127"/>
                        </a:rPr>
                        <a:t>9,313</a:t>
                      </a:r>
                    </a:p>
                  </a:txBody>
                  <a:tcPr marL="9525" marR="10800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72B2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92010CCC-0B28-4319-9353-351DE3E58E66}"/>
              </a:ext>
            </a:extLst>
          </p:cNvPr>
          <p:cNvSpPr txBox="1"/>
          <p:nvPr/>
        </p:nvSpPr>
        <p:spPr>
          <a:xfrm>
            <a:off x="7650983" y="6381328"/>
            <a:ext cx="1665521" cy="11112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>
            <a:defPPr>
              <a:defRPr lang="en-US"/>
            </a:defPPr>
            <a:lvl1pPr marL="108000" marR="0" lvl="0" indent="-108000" fontAlgn="auto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1200" b="0" i="0" u="none" strike="noStrike" cap="none" spc="-50" normalizeH="0" baseline="0">
                <a:ln>
                  <a:solidFill>
                    <a:srgbClr val="4472C4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Noto Sans CJK KR Regular" panose="020B0500000000000000" pitchFamily="34" charset="-127"/>
                <a:ea typeface="Noto Sans CJK KR Regular" panose="020B0500000000000000" pitchFamily="34" charset="-127"/>
              </a:defRPr>
            </a:lvl1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70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1) </a:t>
            </a:r>
            <a:r>
              <a:rPr lang="ko-KR" altLang="en-US" sz="700" dirty="0" err="1">
                <a:latin typeface="Arial Narrow" panose="020B0606020202030204" pitchFamily="34" charset="0"/>
                <a:ea typeface="LG스마트체 Regular" panose="020B0600000101010101" pitchFamily="50" charset="-127"/>
              </a:rPr>
              <a:t>현금성</a:t>
            </a:r>
            <a:r>
              <a:rPr lang="ko-KR" altLang="en-US" sz="70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 자산 </a:t>
            </a:r>
            <a:r>
              <a:rPr lang="en-US" altLang="ko-KR" sz="70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: </a:t>
            </a:r>
            <a:r>
              <a:rPr lang="ko-KR" altLang="en-US" sz="70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현금 및 </a:t>
            </a:r>
            <a:r>
              <a:rPr lang="ko-KR" altLang="en-US" sz="700" dirty="0" err="1">
                <a:latin typeface="Arial Narrow" panose="020B0606020202030204" pitchFamily="34" charset="0"/>
                <a:ea typeface="LG스마트체 Regular" panose="020B0600000101010101" pitchFamily="50" charset="-127"/>
              </a:rPr>
              <a:t>현금성자산</a:t>
            </a:r>
            <a:r>
              <a:rPr lang="en-US" altLang="ko-KR" sz="70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+</a:t>
            </a:r>
            <a:r>
              <a:rPr lang="ko-KR" altLang="en-US" sz="700" dirty="0">
                <a:latin typeface="Arial Narrow" panose="020B0606020202030204" pitchFamily="34" charset="0"/>
                <a:ea typeface="LG스마트체 Regular" panose="020B0600000101010101" pitchFamily="50" charset="-127"/>
              </a:rPr>
              <a:t>금융기관예치금</a:t>
            </a:r>
            <a:endParaRPr lang="en-US" altLang="ko-KR" sz="700" dirty="0">
              <a:latin typeface="Arial Narrow" panose="020B0606020202030204" pitchFamily="34" charset="0"/>
              <a:ea typeface="LG스마트체 Regular" panose="020B0600000101010101" pitchFamily="50" charset="-127"/>
            </a:endParaRPr>
          </a:p>
        </p:txBody>
      </p:sp>
      <p:pic>
        <p:nvPicPr>
          <p:cNvPr id="11" name="그래픽 8">
            <a:extLst>
              <a:ext uri="{FF2B5EF4-FFF2-40B4-BE49-F238E27FC236}">
                <a16:creationId xmlns:a16="http://schemas.microsoft.com/office/drawing/2014/main" id="{EA6EA671-D109-4D6C-AC02-C5D4EDC1D0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2480" y="6522250"/>
            <a:ext cx="967887" cy="1831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8F330A-DBE7-4F7B-A7DE-14ADA6E42DC0}"/>
              </a:ext>
            </a:extLst>
          </p:cNvPr>
          <p:cNvSpPr txBox="1"/>
          <p:nvPr/>
        </p:nvSpPr>
        <p:spPr>
          <a:xfrm>
            <a:off x="8340103" y="368660"/>
            <a:ext cx="1274388" cy="24622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>
            <a:defPPr>
              <a:defRPr lang="en-US"/>
            </a:defPPr>
            <a:lvl1pPr>
              <a:spcAft>
                <a:spcPts val="200"/>
              </a:spcAft>
              <a:defRPr sz="140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KoPub돋움체 Bold" panose="00000800000000000000" pitchFamily="2" charset="-127"/>
                <a:ea typeface="KoPub돋움체 Bold" panose="00000800000000000000" pitchFamily="2" charset="-127"/>
              </a:defRPr>
            </a:lvl1pPr>
          </a:lstStyle>
          <a:p>
            <a:pPr algn="ctr"/>
            <a:r>
              <a:rPr lang="ko-KR" altLang="en-US" sz="1600" spc="-50" dirty="0">
                <a:solidFill>
                  <a:srgbClr val="534D4B"/>
                </a:solidFill>
                <a:latin typeface="Arial Narrow" panose="020B0606020202030204" pitchFamily="34" charset="0"/>
                <a:ea typeface="LG스마트체 Regular" panose="020B0600000101010101" pitchFamily="50" charset="-127"/>
              </a:rPr>
              <a:t>연결 재무상태표</a:t>
            </a:r>
          </a:p>
        </p:txBody>
      </p:sp>
    </p:spTree>
    <p:extLst>
      <p:ext uri="{BB962C8B-B14F-4D97-AF65-F5344CB8AC3E}">
        <p14:creationId xmlns:p14="http://schemas.microsoft.com/office/powerpoint/2010/main" val="19513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-3.7037E-6 L 0.01747 -3.7037E-6 " pathEditMode="relative" rAng="0" ptsTypes="AA">
                                      <p:cBhvr>
                                        <p:cTn id="18" dur="5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/>
      <p:bldP spid="13" grpId="0"/>
    </p:bldLst>
  </p:timing>
</p:sld>
</file>

<file path=ppt/theme/theme1.xml><?xml version="1.0" encoding="utf-8"?>
<a:theme xmlns:a="http://schemas.openxmlformats.org/drawingml/2006/main" name="LX Semicon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23870</TotalTime>
  <Words>779</Words>
  <Application>Microsoft Office PowerPoint</Application>
  <PresentationFormat>A4 용지(210x297mm)</PresentationFormat>
  <Paragraphs>463</Paragraphs>
  <Slides>7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3" baseType="lpstr">
      <vt:lpstr>Arial</vt:lpstr>
      <vt:lpstr>맑은 고딕</vt:lpstr>
      <vt:lpstr>Arial Narrow</vt:lpstr>
      <vt:lpstr>LG스마트체 Regular</vt:lpstr>
      <vt:lpstr>LG스마트체2.0 Regular</vt:lpstr>
      <vt:lpstr>LX Semicon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실적발표</dc:title>
  <dc:creator>LX세미콘</dc:creator>
  <cp:keywords>닥터조이</cp:keywords>
  <cp:lastModifiedBy>김동준</cp:lastModifiedBy>
  <cp:revision>426</cp:revision>
  <cp:lastPrinted>2023-11-07T01:06:14Z</cp:lastPrinted>
  <dcterms:created xsi:type="dcterms:W3CDTF">2021-11-12T03:07:16Z</dcterms:created>
  <dcterms:modified xsi:type="dcterms:W3CDTF">2023-11-07T02:34:34Z</dcterms:modified>
</cp:coreProperties>
</file>