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90" r:id="rId1"/>
    <p:sldMasterId id="2147484804" r:id="rId2"/>
  </p:sldMasterIdLst>
  <p:notesMasterIdLst>
    <p:notesMasterId r:id="rId29"/>
  </p:notesMasterIdLst>
  <p:handoutMasterIdLst>
    <p:handoutMasterId r:id="rId30"/>
  </p:handoutMasterIdLst>
  <p:sldIdLst>
    <p:sldId id="4430" r:id="rId3"/>
    <p:sldId id="4697" r:id="rId4"/>
    <p:sldId id="4701" r:id="rId5"/>
    <p:sldId id="4702" r:id="rId6"/>
    <p:sldId id="4706" r:id="rId7"/>
    <p:sldId id="4704" r:id="rId8"/>
    <p:sldId id="4705" r:id="rId9"/>
    <p:sldId id="4710" r:id="rId10"/>
    <p:sldId id="4756" r:id="rId11"/>
    <p:sldId id="4711" r:id="rId12"/>
    <p:sldId id="4707" r:id="rId13"/>
    <p:sldId id="4757" r:id="rId14"/>
    <p:sldId id="4758" r:id="rId15"/>
    <p:sldId id="4708" r:id="rId16"/>
    <p:sldId id="4709" r:id="rId17"/>
    <p:sldId id="4698" r:id="rId18"/>
    <p:sldId id="4695" r:id="rId19"/>
    <p:sldId id="4696" r:id="rId20"/>
    <p:sldId id="4690" r:id="rId21"/>
    <p:sldId id="4703" r:id="rId22"/>
    <p:sldId id="4699" r:id="rId23"/>
    <p:sldId id="4700" r:id="rId24"/>
    <p:sldId id="4689" r:id="rId25"/>
    <p:sldId id="4760" r:id="rId26"/>
    <p:sldId id="4759" r:id="rId27"/>
    <p:sldId id="4761" r:id="rId28"/>
  </p:sldIdLst>
  <p:sldSz cx="9906000" cy="6858000" type="A4"/>
  <p:notesSz cx="9939338" cy="6807200"/>
  <p:defaultTextStyle>
    <a:defPPr>
      <a:defRPr lang="ko-KR"/>
    </a:defPPr>
    <a:lvl1pPr algn="l" rtl="0" fontAlgn="base" latinLnBrk="1">
      <a:spcBef>
        <a:spcPct val="0"/>
      </a:spcBef>
      <a:spcAft>
        <a:spcPct val="0"/>
      </a:spcAft>
      <a:defRPr kumimoji="1" sz="1100" kern="1200">
        <a:solidFill>
          <a:srgbClr val="000000"/>
        </a:solidFill>
        <a:latin typeface="Arial" pitchFamily="34" charset="0"/>
        <a:ea typeface="굴림" pitchFamily="50" charset="-127"/>
        <a:cs typeface="+mn-cs"/>
      </a:defRPr>
    </a:lvl1pPr>
    <a:lvl2pPr marL="457200" algn="l" rtl="0" fontAlgn="base" latinLnBrk="1">
      <a:spcBef>
        <a:spcPct val="0"/>
      </a:spcBef>
      <a:spcAft>
        <a:spcPct val="0"/>
      </a:spcAft>
      <a:defRPr kumimoji="1" sz="1100" kern="1200">
        <a:solidFill>
          <a:srgbClr val="000000"/>
        </a:solidFill>
        <a:latin typeface="Arial" pitchFamily="34" charset="0"/>
        <a:ea typeface="굴림" pitchFamily="50" charset="-127"/>
        <a:cs typeface="+mn-cs"/>
      </a:defRPr>
    </a:lvl2pPr>
    <a:lvl3pPr marL="914400" algn="l" rtl="0" fontAlgn="base" latinLnBrk="1">
      <a:spcBef>
        <a:spcPct val="0"/>
      </a:spcBef>
      <a:spcAft>
        <a:spcPct val="0"/>
      </a:spcAft>
      <a:defRPr kumimoji="1" sz="1100" kern="1200">
        <a:solidFill>
          <a:srgbClr val="000000"/>
        </a:solidFill>
        <a:latin typeface="Arial" pitchFamily="34" charset="0"/>
        <a:ea typeface="굴림" pitchFamily="50" charset="-127"/>
        <a:cs typeface="+mn-cs"/>
      </a:defRPr>
    </a:lvl3pPr>
    <a:lvl4pPr marL="1371600" algn="l" rtl="0" fontAlgn="base" latinLnBrk="1">
      <a:spcBef>
        <a:spcPct val="0"/>
      </a:spcBef>
      <a:spcAft>
        <a:spcPct val="0"/>
      </a:spcAft>
      <a:defRPr kumimoji="1" sz="1100" kern="1200">
        <a:solidFill>
          <a:srgbClr val="000000"/>
        </a:solidFill>
        <a:latin typeface="Arial" pitchFamily="34" charset="0"/>
        <a:ea typeface="굴림" pitchFamily="50" charset="-127"/>
        <a:cs typeface="+mn-cs"/>
      </a:defRPr>
    </a:lvl4pPr>
    <a:lvl5pPr marL="1828800" algn="l" rtl="0" fontAlgn="base" latinLnBrk="1">
      <a:spcBef>
        <a:spcPct val="0"/>
      </a:spcBef>
      <a:spcAft>
        <a:spcPct val="0"/>
      </a:spcAft>
      <a:defRPr kumimoji="1" sz="1100" kern="1200">
        <a:solidFill>
          <a:srgbClr val="000000"/>
        </a:solidFill>
        <a:latin typeface="Arial" pitchFamily="34" charset="0"/>
        <a:ea typeface="굴림" pitchFamily="50" charset="-127"/>
        <a:cs typeface="+mn-cs"/>
      </a:defRPr>
    </a:lvl5pPr>
    <a:lvl6pPr marL="2286000" algn="l" defTabSz="914400" rtl="0" eaLnBrk="1" latinLnBrk="1" hangingPunct="1">
      <a:defRPr kumimoji="1" sz="1100" kern="1200">
        <a:solidFill>
          <a:srgbClr val="000000"/>
        </a:solidFill>
        <a:latin typeface="Arial" pitchFamily="34" charset="0"/>
        <a:ea typeface="굴림" pitchFamily="50" charset="-127"/>
        <a:cs typeface="+mn-cs"/>
      </a:defRPr>
    </a:lvl6pPr>
    <a:lvl7pPr marL="2743200" algn="l" defTabSz="914400" rtl="0" eaLnBrk="1" latinLnBrk="1" hangingPunct="1">
      <a:defRPr kumimoji="1" sz="1100" kern="1200">
        <a:solidFill>
          <a:srgbClr val="000000"/>
        </a:solidFill>
        <a:latin typeface="Arial" pitchFamily="34" charset="0"/>
        <a:ea typeface="굴림" pitchFamily="50" charset="-127"/>
        <a:cs typeface="+mn-cs"/>
      </a:defRPr>
    </a:lvl7pPr>
    <a:lvl8pPr marL="3200400" algn="l" defTabSz="914400" rtl="0" eaLnBrk="1" latinLnBrk="1" hangingPunct="1">
      <a:defRPr kumimoji="1" sz="1100" kern="1200">
        <a:solidFill>
          <a:srgbClr val="000000"/>
        </a:solidFill>
        <a:latin typeface="Arial" pitchFamily="34" charset="0"/>
        <a:ea typeface="굴림" pitchFamily="50" charset="-127"/>
        <a:cs typeface="+mn-cs"/>
      </a:defRPr>
    </a:lvl8pPr>
    <a:lvl9pPr marL="3657600" algn="l" defTabSz="914400" rtl="0" eaLnBrk="1" latinLnBrk="1" hangingPunct="1">
      <a:defRPr kumimoji="1" sz="1100" kern="1200">
        <a:solidFill>
          <a:srgbClr val="000000"/>
        </a:solidFill>
        <a:latin typeface="Arial" pitchFamily="34" charset="0"/>
        <a:ea typeface="굴림" pitchFamily="50" charset="-127"/>
        <a:cs typeface="+mn-cs"/>
      </a:defRPr>
    </a:lvl9pPr>
  </p:defaultTextStyle>
  <p:extLst>
    <p:ext uri="{EFAFB233-063F-42B5-8137-9DF3F51BA10A}">
      <p15:sldGuideLst xmlns:p15="http://schemas.microsoft.com/office/powerpoint/2012/main">
        <p15:guide id="5" orient="horz" pos="232">
          <p15:clr>
            <a:srgbClr val="A4A3A4"/>
          </p15:clr>
        </p15:guide>
        <p15:guide id="13" orient="horz" pos="3294" userDrawn="1">
          <p15:clr>
            <a:srgbClr val="A4A3A4"/>
          </p15:clr>
        </p15:guide>
        <p15:guide id="15" pos="1022" userDrawn="1">
          <p15:clr>
            <a:srgbClr val="A4A3A4"/>
          </p15:clr>
        </p15:guide>
        <p15:guide id="16" pos="512" userDrawn="1">
          <p15:clr>
            <a:srgbClr val="A4A3A4"/>
          </p15:clr>
        </p15:guide>
        <p15:guide id="17" pos="398" userDrawn="1">
          <p15:clr>
            <a:srgbClr val="A4A3A4"/>
          </p15:clr>
        </p15:guide>
        <p15:guide id="21" pos="5842" userDrawn="1">
          <p15:clr>
            <a:srgbClr val="A4A3A4"/>
          </p15:clr>
        </p15:guide>
        <p15:guide id="22" orient="horz" pos="572" userDrawn="1">
          <p15:clr>
            <a:srgbClr val="A4A3A4"/>
          </p15:clr>
        </p15:guide>
        <p15:guide id="23" orient="horz" pos="1026" userDrawn="1">
          <p15:clr>
            <a:srgbClr val="A4A3A4"/>
          </p15:clr>
        </p15:guide>
        <p15:guide id="25" pos="2950" userDrawn="1">
          <p15:clr>
            <a:srgbClr val="A4A3A4"/>
          </p15:clr>
        </p15:guide>
        <p15:guide id="26" pos="3517" userDrawn="1">
          <p15:clr>
            <a:srgbClr val="A4A3A4"/>
          </p15:clr>
        </p15:guide>
        <p15:guide id="27" pos="1929" userDrawn="1">
          <p15:clr>
            <a:srgbClr val="A4A3A4"/>
          </p15:clr>
        </p15:guide>
        <p15:guide id="28" pos="2780" userDrawn="1">
          <p15:clr>
            <a:srgbClr val="A4A3A4"/>
          </p15:clr>
        </p15:guide>
        <p15:guide id="29" orient="horz" pos="3634" userDrawn="1">
          <p15:clr>
            <a:srgbClr val="A4A3A4"/>
          </p15:clr>
        </p15:guide>
        <p15:guide id="30" pos="285" userDrawn="1">
          <p15:clr>
            <a:srgbClr val="A4A3A4"/>
          </p15:clr>
        </p15:guide>
        <p15:guide id="31" orient="horz" pos="1423" userDrawn="1">
          <p15:clr>
            <a:srgbClr val="A4A3A4"/>
          </p15:clr>
        </p15:guide>
      </p15:sldGuideLst>
    </p:ext>
    <p:ext uri="{2D200454-40CA-4A62-9FC3-DE9A4176ACB9}">
      <p15:notesGuideLst xmlns:p15="http://schemas.microsoft.com/office/powerpoint/2012/main">
        <p15:guide id="1" orient="horz" pos="2145" userDrawn="1">
          <p15:clr>
            <a:srgbClr val="A4A3A4"/>
          </p15:clr>
        </p15:guide>
        <p15:guide id="2" pos="31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uiseok Jeong" initials="HJ" lastIdx="2" clrIdx="0">
    <p:extLst>
      <p:ext uri="{19B8F6BF-5375-455C-9EA6-DF929625EA0E}">
        <p15:presenceInfo xmlns:p15="http://schemas.microsoft.com/office/powerpoint/2012/main" userId="dff9c810ebb882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FCE"/>
    <a:srgbClr val="7B2AA8"/>
    <a:srgbClr val="A86BDB"/>
    <a:srgbClr val="0000FF"/>
    <a:srgbClr val="90D684"/>
    <a:srgbClr val="66269A"/>
    <a:srgbClr val="CCA8EA"/>
    <a:srgbClr val="9954CC"/>
    <a:srgbClr val="6F29A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보통 스타일 1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어두운 스타일 2 - 강조 5/강조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68" autoAdjust="0"/>
    <p:restoredTop sz="95226" autoAdjust="0"/>
  </p:normalViewPr>
  <p:slideViewPr>
    <p:cSldViewPr>
      <p:cViewPr varScale="1">
        <p:scale>
          <a:sx n="151" d="100"/>
          <a:sy n="151" d="100"/>
        </p:scale>
        <p:origin x="2604" y="144"/>
      </p:cViewPr>
      <p:guideLst>
        <p:guide orient="horz" pos="232"/>
        <p:guide orient="horz" pos="3294"/>
        <p:guide pos="1022"/>
        <p:guide pos="512"/>
        <p:guide pos="398"/>
        <p:guide pos="5842"/>
        <p:guide orient="horz" pos="572"/>
        <p:guide orient="horz" pos="1026"/>
        <p:guide pos="2950"/>
        <p:guide pos="3517"/>
        <p:guide pos="1929"/>
        <p:guide pos="2780"/>
        <p:guide orient="horz" pos="3634"/>
        <p:guide pos="285"/>
        <p:guide orient="horz" pos="14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14" d="100"/>
          <a:sy n="114" d="100"/>
        </p:scale>
        <p:origin x="2076" y="96"/>
      </p:cViewPr>
      <p:guideLst>
        <p:guide orient="horz" pos="2145"/>
        <p:guide pos="3131"/>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10"/>
            <a:ext cx="4308529" cy="340201"/>
          </a:xfrm>
          <a:prstGeom prst="rect">
            <a:avLst/>
          </a:prstGeom>
          <a:noFill/>
          <a:ln w="9525">
            <a:noFill/>
            <a:miter lim="800000"/>
            <a:headEnd/>
            <a:tailEnd/>
          </a:ln>
          <a:effectLst/>
        </p:spPr>
        <p:txBody>
          <a:bodyPr vert="horz" wrap="square" lIns="90694" tIns="45349" rIns="90694" bIns="45349" numCol="1" anchor="t" anchorCtr="0" compatLnSpc="1">
            <a:prstTxWarp prst="textNoShape">
              <a:avLst/>
            </a:prstTxWarp>
          </a:bodyPr>
          <a:lstStyle>
            <a:lvl1pPr algn="l" defTabSz="907274" fontAlgn="base" latinLnBrk="1">
              <a:buFontTx/>
              <a:buNone/>
              <a:defRPr kumimoji="1" sz="1200">
                <a:solidFill>
                  <a:schemeClr val="tx1"/>
                </a:solidFill>
                <a:latin typeface="굴림" pitchFamily="50" charset="-127"/>
                <a:ea typeface="굴림" pitchFamily="50" charset="-127"/>
              </a:defRPr>
            </a:lvl1pPr>
          </a:lstStyle>
          <a:p>
            <a:pPr>
              <a:defRPr/>
            </a:pPr>
            <a:endParaRPr lang="en-US" altLang="ko-KR" dirty="0">
              <a:latin typeface="가는각진제목체" panose="02030600000101010101" pitchFamily="18" charset="-127"/>
              <a:ea typeface="가는각진제목체" panose="02030600000101010101" pitchFamily="18" charset="-127"/>
            </a:endParaRPr>
          </a:p>
        </p:txBody>
      </p:sp>
      <p:sp>
        <p:nvSpPr>
          <p:cNvPr id="7171" name="Rectangle 3"/>
          <p:cNvSpPr>
            <a:spLocks noGrp="1" noChangeArrowheads="1"/>
          </p:cNvSpPr>
          <p:nvPr>
            <p:ph type="dt" sz="quarter" idx="1"/>
          </p:nvPr>
        </p:nvSpPr>
        <p:spPr bwMode="auto">
          <a:xfrm>
            <a:off x="5630813" y="10"/>
            <a:ext cx="4308529" cy="340201"/>
          </a:xfrm>
          <a:prstGeom prst="rect">
            <a:avLst/>
          </a:prstGeom>
          <a:noFill/>
          <a:ln w="9525">
            <a:noFill/>
            <a:miter lim="800000"/>
            <a:headEnd/>
            <a:tailEnd/>
          </a:ln>
          <a:effectLst/>
        </p:spPr>
        <p:txBody>
          <a:bodyPr vert="horz" wrap="square" lIns="90694" tIns="45349" rIns="90694" bIns="45349" numCol="1" anchor="t" anchorCtr="0" compatLnSpc="1">
            <a:prstTxWarp prst="textNoShape">
              <a:avLst/>
            </a:prstTxWarp>
          </a:bodyPr>
          <a:lstStyle>
            <a:lvl1pPr algn="r" defTabSz="907274" fontAlgn="base" latinLnBrk="1">
              <a:buFontTx/>
              <a:buNone/>
              <a:defRPr kumimoji="1" sz="1200">
                <a:solidFill>
                  <a:schemeClr val="tx1"/>
                </a:solidFill>
                <a:latin typeface="굴림" pitchFamily="50" charset="-127"/>
                <a:ea typeface="굴림" pitchFamily="50" charset="-127"/>
              </a:defRPr>
            </a:lvl1pPr>
          </a:lstStyle>
          <a:p>
            <a:pPr>
              <a:defRPr/>
            </a:pPr>
            <a:endParaRPr lang="en-US" altLang="ko-KR" dirty="0">
              <a:latin typeface="가는각진제목체" panose="02030600000101010101" pitchFamily="18" charset="-127"/>
              <a:ea typeface="가는각진제목체" panose="02030600000101010101" pitchFamily="18" charset="-127"/>
            </a:endParaRPr>
          </a:p>
        </p:txBody>
      </p:sp>
      <p:sp>
        <p:nvSpPr>
          <p:cNvPr id="7172" name="Rectangle 4"/>
          <p:cNvSpPr>
            <a:spLocks noGrp="1" noChangeArrowheads="1"/>
          </p:cNvSpPr>
          <p:nvPr>
            <p:ph type="ftr" sz="quarter" idx="2"/>
          </p:nvPr>
        </p:nvSpPr>
        <p:spPr bwMode="auto">
          <a:xfrm>
            <a:off x="3" y="6467019"/>
            <a:ext cx="4308529" cy="340201"/>
          </a:xfrm>
          <a:prstGeom prst="rect">
            <a:avLst/>
          </a:prstGeom>
          <a:noFill/>
          <a:ln w="9525">
            <a:noFill/>
            <a:miter lim="800000"/>
            <a:headEnd/>
            <a:tailEnd/>
          </a:ln>
          <a:effectLst/>
        </p:spPr>
        <p:txBody>
          <a:bodyPr vert="horz" wrap="square" lIns="90694" tIns="45349" rIns="90694" bIns="45349" numCol="1" anchor="b" anchorCtr="0" compatLnSpc="1">
            <a:prstTxWarp prst="textNoShape">
              <a:avLst/>
            </a:prstTxWarp>
          </a:bodyPr>
          <a:lstStyle>
            <a:lvl1pPr algn="l" defTabSz="907274" fontAlgn="base" latinLnBrk="1">
              <a:buFontTx/>
              <a:buNone/>
              <a:defRPr kumimoji="1" sz="1200">
                <a:solidFill>
                  <a:schemeClr val="tx1"/>
                </a:solidFill>
                <a:latin typeface="굴림" pitchFamily="50" charset="-127"/>
                <a:ea typeface="굴림" pitchFamily="50" charset="-127"/>
              </a:defRPr>
            </a:lvl1pPr>
          </a:lstStyle>
          <a:p>
            <a:pPr>
              <a:defRPr/>
            </a:pPr>
            <a:endParaRPr lang="en-US" altLang="ko-KR" dirty="0">
              <a:latin typeface="가는각진제목체" panose="02030600000101010101" pitchFamily="18" charset="-127"/>
              <a:ea typeface="가는각진제목체" panose="02030600000101010101" pitchFamily="18" charset="-127"/>
            </a:endParaRPr>
          </a:p>
        </p:txBody>
      </p:sp>
      <p:sp>
        <p:nvSpPr>
          <p:cNvPr id="7173" name="Rectangle 5"/>
          <p:cNvSpPr>
            <a:spLocks noGrp="1" noChangeArrowheads="1"/>
          </p:cNvSpPr>
          <p:nvPr>
            <p:ph type="sldNum" sz="quarter" idx="3"/>
          </p:nvPr>
        </p:nvSpPr>
        <p:spPr bwMode="auto">
          <a:xfrm>
            <a:off x="5630813" y="6467019"/>
            <a:ext cx="4308529" cy="340201"/>
          </a:xfrm>
          <a:prstGeom prst="rect">
            <a:avLst/>
          </a:prstGeom>
          <a:noFill/>
          <a:ln w="9525">
            <a:noFill/>
            <a:miter lim="800000"/>
            <a:headEnd/>
            <a:tailEnd/>
          </a:ln>
          <a:effectLst/>
        </p:spPr>
        <p:txBody>
          <a:bodyPr vert="horz" wrap="square" lIns="90694" tIns="45349" rIns="90694" bIns="45349" numCol="1" anchor="b" anchorCtr="0" compatLnSpc="1">
            <a:prstTxWarp prst="textNoShape">
              <a:avLst/>
            </a:prstTxWarp>
          </a:bodyPr>
          <a:lstStyle>
            <a:lvl1pPr algn="r" defTabSz="907274" fontAlgn="base" latinLnBrk="1">
              <a:buFontTx/>
              <a:buNone/>
              <a:defRPr kumimoji="1" sz="1200">
                <a:solidFill>
                  <a:schemeClr val="tx1"/>
                </a:solidFill>
                <a:latin typeface="굴림" pitchFamily="50" charset="-127"/>
                <a:ea typeface="굴림" pitchFamily="50" charset="-127"/>
              </a:defRPr>
            </a:lvl1pPr>
          </a:lstStyle>
          <a:p>
            <a:pPr>
              <a:defRPr/>
            </a:pPr>
            <a:fld id="{E33E703C-FD15-44F5-B1F7-D5C3B5E3FE23}" type="slidenum">
              <a:rPr lang="en-US" altLang="ko-KR">
                <a:latin typeface="가는각진제목체" panose="02030600000101010101" pitchFamily="18" charset="-127"/>
                <a:ea typeface="가는각진제목체" panose="02030600000101010101" pitchFamily="18" charset="-127"/>
              </a:rPr>
              <a:pPr>
                <a:defRPr/>
              </a:pPr>
              <a:t>‹#›</a:t>
            </a:fld>
            <a:endParaRPr lang="en-US" altLang="ko-KR" dirty="0">
              <a:latin typeface="가는각진제목체" panose="02030600000101010101" pitchFamily="18" charset="-127"/>
              <a:ea typeface="가는각진제목체" panose="02030600000101010101" pitchFamily="18" charset="-127"/>
            </a:endParaRPr>
          </a:p>
        </p:txBody>
      </p:sp>
    </p:spTree>
    <p:extLst>
      <p:ext uri="{BB962C8B-B14F-4D97-AF65-F5344CB8AC3E}">
        <p14:creationId xmlns:p14="http://schemas.microsoft.com/office/powerpoint/2010/main" val="8202574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 y="10"/>
            <a:ext cx="4308529" cy="340201"/>
          </a:xfrm>
          <a:prstGeom prst="rect">
            <a:avLst/>
          </a:prstGeom>
          <a:noFill/>
          <a:ln w="9525">
            <a:noFill/>
            <a:miter lim="800000"/>
            <a:headEnd/>
            <a:tailEnd/>
          </a:ln>
          <a:effectLst/>
        </p:spPr>
        <p:txBody>
          <a:bodyPr vert="horz" wrap="square" lIns="90694" tIns="45349" rIns="90694" bIns="45349" numCol="1" anchor="t" anchorCtr="0" compatLnSpc="1">
            <a:prstTxWarp prst="textNoShape">
              <a:avLst/>
            </a:prstTxWarp>
          </a:bodyPr>
          <a:lstStyle>
            <a:lvl1pPr algn="l" defTabSz="907274" fontAlgn="base" latinLnBrk="1">
              <a:buFontTx/>
              <a:buNone/>
              <a:defRPr kumimoji="1" sz="1200">
                <a:solidFill>
                  <a:schemeClr val="tx1"/>
                </a:solidFill>
                <a:latin typeface="가는각진제목체" panose="02030600000101010101" pitchFamily="18" charset="-127"/>
                <a:ea typeface="가는각진제목체" panose="02030600000101010101" pitchFamily="18" charset="-127"/>
              </a:defRPr>
            </a:lvl1pPr>
          </a:lstStyle>
          <a:p>
            <a:pPr>
              <a:defRPr/>
            </a:pPr>
            <a:endParaRPr lang="en-US" altLang="ko-KR" dirty="0"/>
          </a:p>
        </p:txBody>
      </p:sp>
      <p:sp>
        <p:nvSpPr>
          <p:cNvPr id="5123" name="Rectangle 3"/>
          <p:cNvSpPr>
            <a:spLocks noGrp="1" noChangeArrowheads="1"/>
          </p:cNvSpPr>
          <p:nvPr>
            <p:ph type="dt" idx="1"/>
          </p:nvPr>
        </p:nvSpPr>
        <p:spPr bwMode="auto">
          <a:xfrm>
            <a:off x="5630813" y="10"/>
            <a:ext cx="4308529" cy="340201"/>
          </a:xfrm>
          <a:prstGeom prst="rect">
            <a:avLst/>
          </a:prstGeom>
          <a:noFill/>
          <a:ln w="9525">
            <a:noFill/>
            <a:miter lim="800000"/>
            <a:headEnd/>
            <a:tailEnd/>
          </a:ln>
          <a:effectLst/>
        </p:spPr>
        <p:txBody>
          <a:bodyPr vert="horz" wrap="square" lIns="90694" tIns="45349" rIns="90694" bIns="45349" numCol="1" anchor="t" anchorCtr="0" compatLnSpc="1">
            <a:prstTxWarp prst="textNoShape">
              <a:avLst/>
            </a:prstTxWarp>
          </a:bodyPr>
          <a:lstStyle>
            <a:lvl1pPr algn="r" defTabSz="907274" fontAlgn="base" latinLnBrk="1">
              <a:buFontTx/>
              <a:buNone/>
              <a:defRPr kumimoji="1" sz="1200">
                <a:solidFill>
                  <a:schemeClr val="tx1"/>
                </a:solidFill>
                <a:latin typeface="가는각진제목체" panose="02030600000101010101" pitchFamily="18" charset="-127"/>
                <a:ea typeface="가는각진제목체" panose="02030600000101010101" pitchFamily="18" charset="-127"/>
              </a:defRPr>
            </a:lvl1pPr>
          </a:lstStyle>
          <a:p>
            <a:pPr>
              <a:defRPr/>
            </a:pPr>
            <a:endParaRPr lang="en-US" altLang="ko-KR" dirty="0"/>
          </a:p>
        </p:txBody>
      </p:sp>
      <p:sp>
        <p:nvSpPr>
          <p:cNvPr id="81924" name="Rectangle 4"/>
          <p:cNvSpPr>
            <a:spLocks noGrp="1" noRot="1" noChangeAspect="1" noChangeArrowheads="1" noTextEdit="1"/>
          </p:cNvSpPr>
          <p:nvPr>
            <p:ph type="sldImg" idx="2"/>
          </p:nvPr>
        </p:nvSpPr>
        <p:spPr bwMode="auto">
          <a:xfrm>
            <a:off x="3124200" y="511175"/>
            <a:ext cx="3689350" cy="25542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325463" y="3233506"/>
            <a:ext cx="7288425" cy="3061808"/>
          </a:xfrm>
          <a:prstGeom prst="rect">
            <a:avLst/>
          </a:prstGeom>
          <a:noFill/>
          <a:ln w="9525">
            <a:noFill/>
            <a:miter lim="800000"/>
            <a:headEnd/>
            <a:tailEnd/>
          </a:ln>
          <a:effectLst/>
        </p:spPr>
        <p:txBody>
          <a:bodyPr vert="horz" wrap="square" lIns="90694" tIns="45349" rIns="90694" bIns="45349" numCol="1" anchor="t" anchorCtr="0" compatLnSpc="1">
            <a:prstTxWarp prst="textNoShape">
              <a:avLst/>
            </a:prstTxWarp>
          </a:bodyPr>
          <a:lstStyle/>
          <a:p>
            <a:pPr lvl="0"/>
            <a:r>
              <a:rPr lang="ko-KR" altLang="en-US" noProof="0" dirty="0"/>
              <a:t>마스터 텍스트 스타일을 편집합니다</a:t>
            </a:r>
          </a:p>
          <a:p>
            <a:pPr lvl="1"/>
            <a:r>
              <a:rPr lang="ko-KR" altLang="en-US" noProof="0" dirty="0"/>
              <a:t>둘째 수준</a:t>
            </a:r>
          </a:p>
          <a:p>
            <a:pPr lvl="2"/>
            <a:r>
              <a:rPr lang="ko-KR" altLang="en-US" noProof="0" dirty="0"/>
              <a:t>셋째 수준</a:t>
            </a:r>
          </a:p>
          <a:p>
            <a:pPr lvl="3"/>
            <a:r>
              <a:rPr lang="ko-KR" altLang="en-US" noProof="0" dirty="0"/>
              <a:t>넷째 수준</a:t>
            </a:r>
          </a:p>
          <a:p>
            <a:pPr lvl="4"/>
            <a:r>
              <a:rPr lang="ko-KR" altLang="en-US" noProof="0" dirty="0"/>
              <a:t>다섯째 수준</a:t>
            </a:r>
          </a:p>
        </p:txBody>
      </p:sp>
      <p:sp>
        <p:nvSpPr>
          <p:cNvPr id="5126" name="Rectangle 6"/>
          <p:cNvSpPr>
            <a:spLocks noGrp="1" noChangeArrowheads="1"/>
          </p:cNvSpPr>
          <p:nvPr>
            <p:ph type="ftr" sz="quarter" idx="4"/>
          </p:nvPr>
        </p:nvSpPr>
        <p:spPr bwMode="auto">
          <a:xfrm>
            <a:off x="3" y="6467019"/>
            <a:ext cx="4308529" cy="340201"/>
          </a:xfrm>
          <a:prstGeom prst="rect">
            <a:avLst/>
          </a:prstGeom>
          <a:noFill/>
          <a:ln w="9525">
            <a:noFill/>
            <a:miter lim="800000"/>
            <a:headEnd/>
            <a:tailEnd/>
          </a:ln>
          <a:effectLst/>
        </p:spPr>
        <p:txBody>
          <a:bodyPr vert="horz" wrap="square" lIns="90694" tIns="45349" rIns="90694" bIns="45349" numCol="1" anchor="b" anchorCtr="0" compatLnSpc="1">
            <a:prstTxWarp prst="textNoShape">
              <a:avLst/>
            </a:prstTxWarp>
          </a:bodyPr>
          <a:lstStyle>
            <a:lvl1pPr algn="l" defTabSz="907274" fontAlgn="base" latinLnBrk="1">
              <a:buFontTx/>
              <a:buNone/>
              <a:defRPr kumimoji="1" sz="1200">
                <a:solidFill>
                  <a:schemeClr val="tx1"/>
                </a:solidFill>
                <a:latin typeface="가는각진제목체" panose="02030600000101010101" pitchFamily="18" charset="-127"/>
                <a:ea typeface="가는각진제목체" panose="02030600000101010101" pitchFamily="18" charset="-127"/>
              </a:defRPr>
            </a:lvl1pPr>
          </a:lstStyle>
          <a:p>
            <a:pPr>
              <a:defRPr/>
            </a:pPr>
            <a:endParaRPr lang="en-US" altLang="ko-KR" dirty="0"/>
          </a:p>
        </p:txBody>
      </p:sp>
      <p:sp>
        <p:nvSpPr>
          <p:cNvPr id="5127" name="Rectangle 7"/>
          <p:cNvSpPr>
            <a:spLocks noGrp="1" noChangeArrowheads="1"/>
          </p:cNvSpPr>
          <p:nvPr>
            <p:ph type="sldNum" sz="quarter" idx="5"/>
          </p:nvPr>
        </p:nvSpPr>
        <p:spPr bwMode="auto">
          <a:xfrm>
            <a:off x="5630813" y="6467019"/>
            <a:ext cx="4308529" cy="340201"/>
          </a:xfrm>
          <a:prstGeom prst="rect">
            <a:avLst/>
          </a:prstGeom>
          <a:noFill/>
          <a:ln w="9525">
            <a:noFill/>
            <a:miter lim="800000"/>
            <a:headEnd/>
            <a:tailEnd/>
          </a:ln>
          <a:effectLst/>
        </p:spPr>
        <p:txBody>
          <a:bodyPr vert="horz" wrap="square" lIns="90694" tIns="45349" rIns="90694" bIns="45349" numCol="1" anchor="b" anchorCtr="0" compatLnSpc="1">
            <a:prstTxWarp prst="textNoShape">
              <a:avLst/>
            </a:prstTxWarp>
          </a:bodyPr>
          <a:lstStyle>
            <a:lvl1pPr algn="r" defTabSz="907274" fontAlgn="base" latinLnBrk="1">
              <a:buFontTx/>
              <a:buNone/>
              <a:defRPr kumimoji="1" sz="1200">
                <a:solidFill>
                  <a:schemeClr val="tx1"/>
                </a:solidFill>
                <a:latin typeface="가는각진제목체" panose="02030600000101010101" pitchFamily="18" charset="-127"/>
                <a:ea typeface="가는각진제목체" panose="02030600000101010101" pitchFamily="18" charset="-127"/>
              </a:defRPr>
            </a:lvl1pPr>
          </a:lstStyle>
          <a:p>
            <a:pPr>
              <a:defRPr/>
            </a:pPr>
            <a:fld id="{CD9AEE3E-6208-496E-AEE7-FD0CD756B3A8}" type="slidenum">
              <a:rPr lang="en-US" altLang="ko-KR" smtClean="0"/>
              <a:pPr>
                <a:defRPr/>
              </a:pPr>
              <a:t>‹#›</a:t>
            </a:fld>
            <a:endParaRPr lang="en-US" altLang="ko-KR" dirty="0"/>
          </a:p>
        </p:txBody>
      </p:sp>
    </p:spTree>
    <p:extLst>
      <p:ext uri="{BB962C8B-B14F-4D97-AF65-F5344CB8AC3E}">
        <p14:creationId xmlns:p14="http://schemas.microsoft.com/office/powerpoint/2010/main" val="3483327500"/>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1200" kern="1200">
        <a:solidFill>
          <a:schemeClr val="tx1"/>
        </a:solidFill>
        <a:latin typeface="가는각진제목체" panose="02030600000101010101" pitchFamily="18" charset="-127"/>
        <a:ea typeface="가는각진제목체" panose="02030600000101010101" pitchFamily="18" charset="-127"/>
        <a:cs typeface="+mn-cs"/>
      </a:defRPr>
    </a:lvl1pPr>
    <a:lvl2pPr marL="457200" algn="l" rtl="0" eaLnBrk="0" fontAlgn="base" latinLnBrk="1" hangingPunct="0">
      <a:spcBef>
        <a:spcPct val="30000"/>
      </a:spcBef>
      <a:spcAft>
        <a:spcPct val="0"/>
      </a:spcAft>
      <a:defRPr kumimoji="1" sz="1200" kern="1200">
        <a:solidFill>
          <a:schemeClr val="tx1"/>
        </a:solidFill>
        <a:latin typeface="가는각진제목체" panose="02030600000101010101" pitchFamily="18" charset="-127"/>
        <a:ea typeface="가는각진제목체" panose="02030600000101010101" pitchFamily="18" charset="-127"/>
        <a:cs typeface="+mn-cs"/>
      </a:defRPr>
    </a:lvl2pPr>
    <a:lvl3pPr marL="914400" algn="l" rtl="0" eaLnBrk="0" fontAlgn="base" latinLnBrk="1" hangingPunct="0">
      <a:spcBef>
        <a:spcPct val="30000"/>
      </a:spcBef>
      <a:spcAft>
        <a:spcPct val="0"/>
      </a:spcAft>
      <a:defRPr kumimoji="1" sz="1200" kern="1200">
        <a:solidFill>
          <a:schemeClr val="tx1"/>
        </a:solidFill>
        <a:latin typeface="가는각진제목체" panose="02030600000101010101" pitchFamily="18" charset="-127"/>
        <a:ea typeface="가는각진제목체" panose="02030600000101010101" pitchFamily="18" charset="-127"/>
        <a:cs typeface="+mn-cs"/>
      </a:defRPr>
    </a:lvl3pPr>
    <a:lvl4pPr marL="1371600" algn="l" rtl="0" eaLnBrk="0" fontAlgn="base" latinLnBrk="1" hangingPunct="0">
      <a:spcBef>
        <a:spcPct val="30000"/>
      </a:spcBef>
      <a:spcAft>
        <a:spcPct val="0"/>
      </a:spcAft>
      <a:defRPr kumimoji="1" sz="1200" kern="1200">
        <a:solidFill>
          <a:schemeClr val="tx1"/>
        </a:solidFill>
        <a:latin typeface="가는각진제목체" panose="02030600000101010101" pitchFamily="18" charset="-127"/>
        <a:ea typeface="가는각진제목체" panose="02030600000101010101" pitchFamily="18" charset="-127"/>
        <a:cs typeface="+mn-cs"/>
      </a:defRPr>
    </a:lvl4pPr>
    <a:lvl5pPr marL="1828800" algn="l" rtl="0" eaLnBrk="0" fontAlgn="base" latinLnBrk="1" hangingPunct="0">
      <a:spcBef>
        <a:spcPct val="30000"/>
      </a:spcBef>
      <a:spcAft>
        <a:spcPct val="0"/>
      </a:spcAft>
      <a:defRPr kumimoji="1" sz="1200" kern="1200">
        <a:solidFill>
          <a:schemeClr val="tx1"/>
        </a:solidFill>
        <a:latin typeface="가는각진제목체" panose="02030600000101010101" pitchFamily="18" charset="-127"/>
        <a:ea typeface="가는각진제목체" panose="02030600000101010101" pitchFamily="18"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슬라이드 이미지 개체 틀 1"/>
          <p:cNvSpPr>
            <a:spLocks noGrp="1" noRot="1" noChangeAspect="1" noTextEdit="1"/>
          </p:cNvSpPr>
          <p:nvPr>
            <p:ph type="sldImg"/>
          </p:nvPr>
        </p:nvSpPr>
        <p:spPr bwMode="auto">
          <a:xfrm>
            <a:off x="709613" y="746125"/>
            <a:ext cx="5387975" cy="3730625"/>
          </a:xfrm>
          <a:noFill/>
          <a:ln>
            <a:solidFill>
              <a:srgbClr val="000000"/>
            </a:solidFill>
            <a:miter lim="800000"/>
            <a:headEnd/>
            <a:tailEnd/>
          </a:ln>
        </p:spPr>
      </p:sp>
      <p:sp>
        <p:nvSpPr>
          <p:cNvPr id="107523"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dirty="0"/>
          </a:p>
        </p:txBody>
      </p:sp>
      <p:sp>
        <p:nvSpPr>
          <p:cNvPr id="10752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defRPr/>
            </a:pPr>
            <a:fld id="{DDA5E363-C565-46D4-9FFF-35936DFBC9A2}" type="slidenum">
              <a:rPr lang="ko-KR" altLang="en-US" smtClean="0">
                <a:solidFill>
                  <a:srgbClr val="000000"/>
                </a:solidFill>
              </a:rPr>
              <a:pPr>
                <a:defRPr/>
              </a:pPr>
              <a:t>0</a:t>
            </a:fld>
            <a:endParaRPr lang="ko-KR" altLang="en-US" dirty="0">
              <a:solidFill>
                <a:srgbClr val="000000"/>
              </a:solidFill>
            </a:endParaRPr>
          </a:p>
        </p:txBody>
      </p:sp>
    </p:spTree>
    <p:extLst>
      <p:ext uri="{BB962C8B-B14F-4D97-AF65-F5344CB8AC3E}">
        <p14:creationId xmlns:p14="http://schemas.microsoft.com/office/powerpoint/2010/main" val="669700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9</a:t>
            </a:fld>
            <a:endParaRPr lang="en-US" altLang="ko-KR" dirty="0"/>
          </a:p>
        </p:txBody>
      </p:sp>
    </p:spTree>
    <p:extLst>
      <p:ext uri="{BB962C8B-B14F-4D97-AF65-F5344CB8AC3E}">
        <p14:creationId xmlns:p14="http://schemas.microsoft.com/office/powerpoint/2010/main" val="1765937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10</a:t>
            </a:fld>
            <a:endParaRPr lang="en-US" altLang="ko-KR" dirty="0"/>
          </a:p>
        </p:txBody>
      </p:sp>
    </p:spTree>
    <p:extLst>
      <p:ext uri="{BB962C8B-B14F-4D97-AF65-F5344CB8AC3E}">
        <p14:creationId xmlns:p14="http://schemas.microsoft.com/office/powerpoint/2010/main" val="168953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11</a:t>
            </a:fld>
            <a:endParaRPr lang="en-US" altLang="ko-KR" dirty="0"/>
          </a:p>
        </p:txBody>
      </p:sp>
    </p:spTree>
    <p:extLst>
      <p:ext uri="{BB962C8B-B14F-4D97-AF65-F5344CB8AC3E}">
        <p14:creationId xmlns:p14="http://schemas.microsoft.com/office/powerpoint/2010/main" val="216682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12</a:t>
            </a:fld>
            <a:endParaRPr lang="en-US" altLang="ko-KR" dirty="0"/>
          </a:p>
        </p:txBody>
      </p:sp>
    </p:spTree>
    <p:extLst>
      <p:ext uri="{BB962C8B-B14F-4D97-AF65-F5344CB8AC3E}">
        <p14:creationId xmlns:p14="http://schemas.microsoft.com/office/powerpoint/2010/main" val="1133819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13</a:t>
            </a:fld>
            <a:endParaRPr lang="en-US" altLang="ko-KR" dirty="0"/>
          </a:p>
        </p:txBody>
      </p:sp>
    </p:spTree>
    <p:extLst>
      <p:ext uri="{BB962C8B-B14F-4D97-AF65-F5344CB8AC3E}">
        <p14:creationId xmlns:p14="http://schemas.microsoft.com/office/powerpoint/2010/main" val="2213578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14</a:t>
            </a:fld>
            <a:endParaRPr lang="en-US" altLang="ko-KR" dirty="0"/>
          </a:p>
        </p:txBody>
      </p:sp>
    </p:spTree>
    <p:extLst>
      <p:ext uri="{BB962C8B-B14F-4D97-AF65-F5344CB8AC3E}">
        <p14:creationId xmlns:p14="http://schemas.microsoft.com/office/powerpoint/2010/main" val="4097265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15</a:t>
            </a:fld>
            <a:endParaRPr lang="en-US" altLang="ko-KR" dirty="0"/>
          </a:p>
        </p:txBody>
      </p:sp>
    </p:spTree>
    <p:extLst>
      <p:ext uri="{BB962C8B-B14F-4D97-AF65-F5344CB8AC3E}">
        <p14:creationId xmlns:p14="http://schemas.microsoft.com/office/powerpoint/2010/main" val="1938809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16</a:t>
            </a:fld>
            <a:endParaRPr lang="en-US" altLang="ko-KR" dirty="0"/>
          </a:p>
        </p:txBody>
      </p:sp>
    </p:spTree>
    <p:extLst>
      <p:ext uri="{BB962C8B-B14F-4D97-AF65-F5344CB8AC3E}">
        <p14:creationId xmlns:p14="http://schemas.microsoft.com/office/powerpoint/2010/main" val="178806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17</a:t>
            </a:fld>
            <a:endParaRPr lang="en-US" altLang="ko-KR" dirty="0"/>
          </a:p>
        </p:txBody>
      </p:sp>
    </p:spTree>
    <p:extLst>
      <p:ext uri="{BB962C8B-B14F-4D97-AF65-F5344CB8AC3E}">
        <p14:creationId xmlns:p14="http://schemas.microsoft.com/office/powerpoint/2010/main" val="14129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18</a:t>
            </a:fld>
            <a:endParaRPr lang="en-US" altLang="ko-KR" dirty="0"/>
          </a:p>
        </p:txBody>
      </p:sp>
    </p:spTree>
    <p:extLst>
      <p:ext uri="{BB962C8B-B14F-4D97-AF65-F5344CB8AC3E}">
        <p14:creationId xmlns:p14="http://schemas.microsoft.com/office/powerpoint/2010/main" val="80610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1</a:t>
            </a:fld>
            <a:endParaRPr lang="en-US" altLang="ko-KR" dirty="0"/>
          </a:p>
        </p:txBody>
      </p:sp>
    </p:spTree>
    <p:extLst>
      <p:ext uri="{BB962C8B-B14F-4D97-AF65-F5344CB8AC3E}">
        <p14:creationId xmlns:p14="http://schemas.microsoft.com/office/powerpoint/2010/main" val="2470868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19</a:t>
            </a:fld>
            <a:endParaRPr lang="en-US" altLang="ko-KR" dirty="0"/>
          </a:p>
        </p:txBody>
      </p:sp>
    </p:spTree>
    <p:extLst>
      <p:ext uri="{BB962C8B-B14F-4D97-AF65-F5344CB8AC3E}">
        <p14:creationId xmlns:p14="http://schemas.microsoft.com/office/powerpoint/2010/main" val="338261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20</a:t>
            </a:fld>
            <a:endParaRPr lang="en-US" altLang="ko-KR" dirty="0"/>
          </a:p>
        </p:txBody>
      </p:sp>
    </p:spTree>
    <p:extLst>
      <p:ext uri="{BB962C8B-B14F-4D97-AF65-F5344CB8AC3E}">
        <p14:creationId xmlns:p14="http://schemas.microsoft.com/office/powerpoint/2010/main" val="3054790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21</a:t>
            </a:fld>
            <a:endParaRPr lang="en-US" altLang="ko-KR" dirty="0"/>
          </a:p>
        </p:txBody>
      </p:sp>
    </p:spTree>
    <p:extLst>
      <p:ext uri="{BB962C8B-B14F-4D97-AF65-F5344CB8AC3E}">
        <p14:creationId xmlns:p14="http://schemas.microsoft.com/office/powerpoint/2010/main" val="3381476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22</a:t>
            </a:fld>
            <a:endParaRPr lang="en-US" altLang="ko-KR" dirty="0"/>
          </a:p>
        </p:txBody>
      </p:sp>
    </p:spTree>
    <p:extLst>
      <p:ext uri="{BB962C8B-B14F-4D97-AF65-F5344CB8AC3E}">
        <p14:creationId xmlns:p14="http://schemas.microsoft.com/office/powerpoint/2010/main" val="1899359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23</a:t>
            </a:fld>
            <a:endParaRPr lang="en-US" altLang="ko-KR" dirty="0"/>
          </a:p>
        </p:txBody>
      </p:sp>
    </p:spTree>
    <p:extLst>
      <p:ext uri="{BB962C8B-B14F-4D97-AF65-F5344CB8AC3E}">
        <p14:creationId xmlns:p14="http://schemas.microsoft.com/office/powerpoint/2010/main" val="3788453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24</a:t>
            </a:fld>
            <a:endParaRPr lang="en-US" altLang="ko-KR" dirty="0"/>
          </a:p>
        </p:txBody>
      </p:sp>
    </p:spTree>
    <p:extLst>
      <p:ext uri="{BB962C8B-B14F-4D97-AF65-F5344CB8AC3E}">
        <p14:creationId xmlns:p14="http://schemas.microsoft.com/office/powerpoint/2010/main" val="3556707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25</a:t>
            </a:fld>
            <a:endParaRPr lang="en-US" altLang="ko-KR" dirty="0"/>
          </a:p>
        </p:txBody>
      </p:sp>
    </p:spTree>
    <p:extLst>
      <p:ext uri="{BB962C8B-B14F-4D97-AF65-F5344CB8AC3E}">
        <p14:creationId xmlns:p14="http://schemas.microsoft.com/office/powerpoint/2010/main" val="76044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2</a:t>
            </a:fld>
            <a:endParaRPr lang="en-US" altLang="ko-KR" dirty="0"/>
          </a:p>
        </p:txBody>
      </p:sp>
    </p:spTree>
    <p:extLst>
      <p:ext uri="{BB962C8B-B14F-4D97-AF65-F5344CB8AC3E}">
        <p14:creationId xmlns:p14="http://schemas.microsoft.com/office/powerpoint/2010/main" val="139124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3</a:t>
            </a:fld>
            <a:endParaRPr lang="en-US" altLang="ko-KR" dirty="0"/>
          </a:p>
        </p:txBody>
      </p:sp>
    </p:spTree>
    <p:extLst>
      <p:ext uri="{BB962C8B-B14F-4D97-AF65-F5344CB8AC3E}">
        <p14:creationId xmlns:p14="http://schemas.microsoft.com/office/powerpoint/2010/main" val="305771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4</a:t>
            </a:fld>
            <a:endParaRPr lang="en-US" altLang="ko-KR" dirty="0"/>
          </a:p>
        </p:txBody>
      </p:sp>
    </p:spTree>
    <p:extLst>
      <p:ext uri="{BB962C8B-B14F-4D97-AF65-F5344CB8AC3E}">
        <p14:creationId xmlns:p14="http://schemas.microsoft.com/office/powerpoint/2010/main" val="30627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5</a:t>
            </a:fld>
            <a:endParaRPr lang="en-US" altLang="ko-KR" dirty="0"/>
          </a:p>
        </p:txBody>
      </p:sp>
    </p:spTree>
    <p:extLst>
      <p:ext uri="{BB962C8B-B14F-4D97-AF65-F5344CB8AC3E}">
        <p14:creationId xmlns:p14="http://schemas.microsoft.com/office/powerpoint/2010/main" val="168864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6</a:t>
            </a:fld>
            <a:endParaRPr lang="en-US" altLang="ko-KR" dirty="0"/>
          </a:p>
        </p:txBody>
      </p:sp>
    </p:spTree>
    <p:extLst>
      <p:ext uri="{BB962C8B-B14F-4D97-AF65-F5344CB8AC3E}">
        <p14:creationId xmlns:p14="http://schemas.microsoft.com/office/powerpoint/2010/main" val="201571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7</a:t>
            </a:fld>
            <a:endParaRPr lang="en-US" altLang="ko-KR" dirty="0"/>
          </a:p>
        </p:txBody>
      </p:sp>
    </p:spTree>
    <p:extLst>
      <p:ext uri="{BB962C8B-B14F-4D97-AF65-F5344CB8AC3E}">
        <p14:creationId xmlns:p14="http://schemas.microsoft.com/office/powerpoint/2010/main" val="41368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CD9AEE3E-6208-496E-AEE7-FD0CD756B3A8}" type="slidenum">
              <a:rPr lang="en-US" altLang="ko-KR" smtClean="0"/>
              <a:pPr>
                <a:defRPr/>
              </a:pPr>
              <a:t>8</a:t>
            </a:fld>
            <a:endParaRPr lang="en-US" altLang="ko-KR" dirty="0"/>
          </a:p>
        </p:txBody>
      </p:sp>
    </p:spTree>
    <p:extLst>
      <p:ext uri="{BB962C8B-B14F-4D97-AF65-F5344CB8AC3E}">
        <p14:creationId xmlns:p14="http://schemas.microsoft.com/office/powerpoint/2010/main" val="1426471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B506-E5C1-402F-85F2-5CD8EEB1C94C}"/>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39AC2D-951A-407F-868D-BDB13AE0E2B7}"/>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16C2D-E586-464D-A6A8-1101CA76C332}"/>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5" name="Footer Placeholder 4">
            <a:extLst>
              <a:ext uri="{FF2B5EF4-FFF2-40B4-BE49-F238E27FC236}">
                <a16:creationId xmlns:a16="http://schemas.microsoft.com/office/drawing/2014/main" id="{4836B4F7-63F3-4E8B-B9B1-EBB3686B90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C840A8-4CC3-46B4-A6EF-210DA1608AAC}"/>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3184378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37D9-E7F7-4ED2-BE61-AB0DB8D7D5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460E1A-0846-445F-8DFD-07227EF23B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DAD61-20D9-4E3C-A7E4-F2402225208F}"/>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5" name="Footer Placeholder 4">
            <a:extLst>
              <a:ext uri="{FF2B5EF4-FFF2-40B4-BE49-F238E27FC236}">
                <a16:creationId xmlns:a16="http://schemas.microsoft.com/office/drawing/2014/main" id="{07AD9AFB-2237-430B-BB7B-78FED77318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60F8D6-3823-415F-9020-66557A625E14}"/>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141016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E949ED-ECF8-4C34-801A-DA140A7D083F}"/>
              </a:ext>
            </a:extLst>
          </p:cNvPr>
          <p:cNvSpPr>
            <a:spLocks noGrp="1"/>
          </p:cNvSpPr>
          <p:nvPr>
            <p:ph type="title" orient="vert"/>
          </p:nvPr>
        </p:nvSpPr>
        <p:spPr>
          <a:xfrm>
            <a:off x="7089775" y="365125"/>
            <a:ext cx="213518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1D6B7D-10C4-4F3A-8687-D06D8AC98217}"/>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D1BAB-A27C-454B-859B-1FD84ECC1CD1}"/>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5" name="Footer Placeholder 4">
            <a:extLst>
              <a:ext uri="{FF2B5EF4-FFF2-40B4-BE49-F238E27FC236}">
                <a16:creationId xmlns:a16="http://schemas.microsoft.com/office/drawing/2014/main" id="{ED1AE395-A908-498A-B39D-A01D4DCDCC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9CD780-93EA-4735-9B18-E2A5140309E2}"/>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155460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687117"/>
            <a:ext cx="10800000" cy="77587"/>
          </a:xfrm>
          <a:prstGeom prst="rect">
            <a:avLst/>
          </a:prstGeom>
          <a:gradFill rotWithShape="0">
            <a:gsLst>
              <a:gs pos="0">
                <a:srgbClr val="66269A"/>
              </a:gs>
              <a:gs pos="100000">
                <a:srgbClr val="FFFFFF">
                  <a:alpha val="0"/>
                </a:srgbClr>
              </a:gs>
            </a:gsLst>
            <a:lin ang="0" scaled="1"/>
          </a:gradFill>
          <a:ln w="9525">
            <a:noFill/>
            <a:miter lim="800000"/>
            <a:headEnd/>
            <a:tailEnd/>
          </a:ln>
          <a:effectLst/>
        </p:spPr>
        <p:txBody>
          <a:bodyPr wrap="none" lIns="95793" tIns="47896" rIns="95793" bIns="47896" anchor="ctr"/>
          <a:lstStyle/>
          <a:p>
            <a:pPr algn="ctr" latinLnBrk="0">
              <a:defRPr/>
            </a:pPr>
            <a:endParaRPr lang="ko-KR" altLang="en-US" sz="1900" kern="0" dirty="0">
              <a:solidFill>
                <a:srgbClr val="4D4D4D"/>
              </a:solidFill>
              <a:latin typeface="굴림" pitchFamily="50" charset="-127"/>
            </a:endParaRPr>
          </a:p>
        </p:txBody>
      </p:sp>
      <p:cxnSp>
        <p:nvCxnSpPr>
          <p:cNvPr id="6" name="직선 연결선 5">
            <a:extLst>
              <a:ext uri="{FF2B5EF4-FFF2-40B4-BE49-F238E27FC236}">
                <a16:creationId xmlns:a16="http://schemas.microsoft.com/office/drawing/2014/main" id="{642EA46D-D17A-4687-8BA8-320C87EB8041}"/>
              </a:ext>
            </a:extLst>
          </p:cNvPr>
          <p:cNvCxnSpPr>
            <a:cxnSpLocks/>
          </p:cNvCxnSpPr>
          <p:nvPr userDrawn="1"/>
        </p:nvCxnSpPr>
        <p:spPr bwMode="auto">
          <a:xfrm>
            <a:off x="0" y="6798736"/>
            <a:ext cx="9906000" cy="0"/>
          </a:xfrm>
          <a:prstGeom prst="line">
            <a:avLst/>
          </a:prstGeom>
          <a:noFill/>
          <a:ln w="9525" cap="flat" cmpd="sng" algn="ctr">
            <a:solidFill>
              <a:schemeClr val="bg1">
                <a:lumMod val="50000"/>
              </a:schemeClr>
            </a:solidFill>
            <a:prstDash val="solid"/>
            <a:round/>
            <a:headEnd type="none" w="med" len="med"/>
            <a:tailEnd type="none" w="med" len="med"/>
          </a:ln>
          <a:effectLst/>
        </p:spPr>
      </p:cxnSp>
      <p:cxnSp>
        <p:nvCxnSpPr>
          <p:cNvPr id="7" name="직선 연결선 6">
            <a:extLst>
              <a:ext uri="{FF2B5EF4-FFF2-40B4-BE49-F238E27FC236}">
                <a16:creationId xmlns:a16="http://schemas.microsoft.com/office/drawing/2014/main" id="{ED4BD472-74D1-49F1-AC8E-C488D408ACA0}"/>
              </a:ext>
            </a:extLst>
          </p:cNvPr>
          <p:cNvCxnSpPr>
            <a:cxnSpLocks/>
          </p:cNvCxnSpPr>
          <p:nvPr userDrawn="1"/>
        </p:nvCxnSpPr>
        <p:spPr bwMode="auto">
          <a:xfrm>
            <a:off x="0" y="755468"/>
            <a:ext cx="9910715"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10" name="직각 삼각형 9">
            <a:extLst>
              <a:ext uri="{FF2B5EF4-FFF2-40B4-BE49-F238E27FC236}">
                <a16:creationId xmlns:a16="http://schemas.microsoft.com/office/drawing/2014/main" id="{CDB8BCB1-5408-454F-B0B2-E39457A28594}"/>
              </a:ext>
            </a:extLst>
          </p:cNvPr>
          <p:cNvSpPr/>
          <p:nvPr userDrawn="1"/>
        </p:nvSpPr>
        <p:spPr bwMode="auto">
          <a:xfrm rot="10800000">
            <a:off x="9159768" y="1488"/>
            <a:ext cx="755468" cy="763207"/>
          </a:xfrm>
          <a:prstGeom prst="rtTriangle">
            <a:avLst/>
          </a:prstGeom>
          <a:gradFill>
            <a:gsLst>
              <a:gs pos="0">
                <a:schemeClr val="bg1"/>
              </a:gs>
              <a:gs pos="100000">
                <a:srgbClr val="66269A"/>
              </a:gs>
            </a:gsLst>
            <a:lin ang="10800000" scaled="0"/>
          </a:gradFill>
          <a:ln w="9525" cap="flat" cmpd="sng" algn="ctr">
            <a:noFill/>
            <a:prstDash val="dashDot"/>
            <a:round/>
            <a:headEnd type="none" w="med" len="med"/>
            <a:tailEnd type="none" w="med" len="med"/>
          </a:ln>
          <a:effectLst/>
        </p:spPr>
        <p:txBody>
          <a:bodyPr vert="horz" wrap="square" lIns="0" tIns="0" rIns="0" bIns="0" numCol="1" rtlCol="0" anchor="b" anchorCtr="0" compatLnSpc="1">
            <a:prstTxWarp prst="textNoShape">
              <a:avLst/>
            </a:prstTxWarp>
            <a:noAutofit/>
          </a:bodyPr>
          <a:lstStyle/>
          <a:p>
            <a:pPr marL="88900" marR="0" indent="-88900" algn="just" defTabSz="914400" rtl="0" eaLnBrk="1" fontAlgn="b" latinLnBrk="0" hangingPunct="1">
              <a:lnSpc>
                <a:spcPct val="100000"/>
              </a:lnSpc>
              <a:spcBef>
                <a:spcPct val="0"/>
              </a:spcBef>
              <a:spcAft>
                <a:spcPct val="0"/>
              </a:spcAft>
              <a:buClrTx/>
              <a:buSzTx/>
              <a:buFontTx/>
              <a:buChar char="•"/>
              <a:tabLst/>
            </a:pPr>
            <a:endParaRPr kumimoji="0" lang="ko-KR" altLang="en-US" sz="1100" b="0" i="0" u="none" strike="noStrike" cap="none" normalizeH="0" baseline="0" dirty="0">
              <a:ln>
                <a:noFill/>
              </a:ln>
              <a:solidFill>
                <a:srgbClr val="000000"/>
              </a:solidFill>
              <a:effectLst/>
              <a:latin typeface="Arial" charset="0"/>
              <a:ea typeface="가는각진제목체" pitchFamily="18" charset="-127"/>
            </a:endParaRPr>
          </a:p>
        </p:txBody>
      </p:sp>
      <p:sp>
        <p:nvSpPr>
          <p:cNvPr id="2" name="TextBox 1">
            <a:extLst>
              <a:ext uri="{FF2B5EF4-FFF2-40B4-BE49-F238E27FC236}">
                <a16:creationId xmlns:a16="http://schemas.microsoft.com/office/drawing/2014/main" id="{1EB61497-1E2B-4061-BF71-29B89C981722}"/>
              </a:ext>
            </a:extLst>
          </p:cNvPr>
          <p:cNvSpPr txBox="1"/>
          <p:nvPr userDrawn="1"/>
        </p:nvSpPr>
        <p:spPr>
          <a:xfrm>
            <a:off x="238508" y="6561759"/>
            <a:ext cx="1890252" cy="246221"/>
          </a:xfrm>
          <a:prstGeom prst="rect">
            <a:avLst/>
          </a:prstGeom>
          <a:noFill/>
        </p:spPr>
        <p:txBody>
          <a:bodyPr wrap="square" rtlCol="0">
            <a:spAutoFit/>
          </a:bodyPr>
          <a:lstStyle/>
          <a:p>
            <a:pPr algn="l"/>
            <a:r>
              <a:rPr lang="en-US" altLang="ko-KR" sz="1000" dirty="0">
                <a:solidFill>
                  <a:schemeClr val="bg1">
                    <a:lumMod val="50000"/>
                  </a:schemeClr>
                </a:solidFill>
                <a:latin typeface="LG Smart UI Bold" panose="020B0800000101010101" pitchFamily="50" charset="-127"/>
                <a:ea typeface="LG Smart UI Bold" panose="020B0800000101010101" pitchFamily="50" charset="-127"/>
              </a:rPr>
              <a:t>Barbarian Research</a:t>
            </a:r>
            <a:endParaRPr lang="ko-KR" altLang="en-US" sz="1000" dirty="0">
              <a:solidFill>
                <a:schemeClr val="bg1">
                  <a:lumMod val="50000"/>
                </a:schemeClr>
              </a:solidFill>
              <a:latin typeface="LG Smart UI Bold" panose="020B0800000101010101" pitchFamily="50" charset="-127"/>
              <a:ea typeface="LG Smart UI Bold" panose="020B0800000101010101" pitchFamily="50" charset="-127"/>
            </a:endParaRPr>
          </a:p>
        </p:txBody>
      </p:sp>
    </p:spTree>
    <p:extLst>
      <p:ext uri="{BB962C8B-B14F-4D97-AF65-F5344CB8AC3E}">
        <p14:creationId xmlns:p14="http://schemas.microsoft.com/office/powerpoint/2010/main" val="705766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B506-E5C1-402F-85F2-5CD8EEB1C94C}"/>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39AC2D-951A-407F-868D-BDB13AE0E2B7}"/>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16C2D-E586-464D-A6A8-1101CA76C332}"/>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5" name="Footer Placeholder 4">
            <a:extLst>
              <a:ext uri="{FF2B5EF4-FFF2-40B4-BE49-F238E27FC236}">
                <a16:creationId xmlns:a16="http://schemas.microsoft.com/office/drawing/2014/main" id="{4836B4F7-63F3-4E8B-B9B1-EBB3686B90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C840A8-4CC3-46B4-A6EF-210DA1608AAC}"/>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34960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CE0D-3E1F-404E-AB12-63E4E62A6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78118-3B2F-4BDD-BF59-3887E8F6A6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4B8BE-38BD-48D6-A45E-B8B264713D34}"/>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5" name="Footer Placeholder 4">
            <a:extLst>
              <a:ext uri="{FF2B5EF4-FFF2-40B4-BE49-F238E27FC236}">
                <a16:creationId xmlns:a16="http://schemas.microsoft.com/office/drawing/2014/main" id="{EDEAC3D7-9CFE-4878-A9A2-C1763E414C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A292F-37A5-43AD-9E2A-678B20953D1C}"/>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247048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21BB-D471-45C7-A20E-274CD666B9FE}"/>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DE536A-A920-4CB4-AE8E-B1C883758F94}"/>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98DDA3-20AC-4644-96AA-907A13034C1E}"/>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5" name="Footer Placeholder 4">
            <a:extLst>
              <a:ext uri="{FF2B5EF4-FFF2-40B4-BE49-F238E27FC236}">
                <a16:creationId xmlns:a16="http://schemas.microsoft.com/office/drawing/2014/main" id="{6A007B3F-A508-4ED3-BE9E-D1272225A8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5FBB04-1F32-4DE4-AD5A-B93E5C4214C9}"/>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307694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996A-A7E3-474A-96B1-70673EA49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B7585-D593-40EA-B017-A2298AF5C597}"/>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7018F-EDAB-4340-A079-C821FE63031C}"/>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9567C-84E8-4DDE-9717-98B3CC643B7B}"/>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6" name="Footer Placeholder 5">
            <a:extLst>
              <a:ext uri="{FF2B5EF4-FFF2-40B4-BE49-F238E27FC236}">
                <a16:creationId xmlns:a16="http://schemas.microsoft.com/office/drawing/2014/main" id="{069AE323-8453-405A-BE0A-9B76330883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66343D-A6D9-4D06-A13D-B973E527EC76}"/>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12176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F9ED-6E49-4C09-96BA-9E8E3A02C9FA}"/>
              </a:ext>
            </a:extLst>
          </p:cNvPr>
          <p:cNvSpPr>
            <a:spLocks noGrp="1"/>
          </p:cNvSpPr>
          <p:nvPr>
            <p:ph type="title"/>
          </p:nvPr>
        </p:nvSpPr>
        <p:spPr>
          <a:xfrm>
            <a:off x="682625" y="365125"/>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88D2CD-E2D8-4774-818B-66DE1CB8A690}"/>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05A7D-9ECE-4557-92C8-D0E1D919DC11}"/>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B4ABD-32B9-4D03-8126-BD55649525F0}"/>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9DE6AF-CBEF-4920-BED9-C884E34B0C46}"/>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0D6DF6-1CD0-4C8B-BCCF-806BEACDB79C}"/>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8" name="Footer Placeholder 7">
            <a:extLst>
              <a:ext uri="{FF2B5EF4-FFF2-40B4-BE49-F238E27FC236}">
                <a16:creationId xmlns:a16="http://schemas.microsoft.com/office/drawing/2014/main" id="{F0A4BA40-D5DB-47EA-BE7E-18F951F9D11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CF26C1C-33C7-4F55-8932-E079A0DA5F37}"/>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236773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E8E5-B7DC-4827-A69F-B705B6747D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46E96A-5352-4D17-8A6C-10F33BE4AA82}"/>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4" name="Footer Placeholder 3">
            <a:extLst>
              <a:ext uri="{FF2B5EF4-FFF2-40B4-BE49-F238E27FC236}">
                <a16:creationId xmlns:a16="http://schemas.microsoft.com/office/drawing/2014/main" id="{AF0B80D0-CE8A-41B5-918A-DDA207F4DEA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BD6869-023B-4B73-95C4-4BC21F4496F1}"/>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57349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E5C0EE-158C-4D4F-8768-96FDAF26FB8C}"/>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3" name="Footer Placeholder 2">
            <a:extLst>
              <a:ext uri="{FF2B5EF4-FFF2-40B4-BE49-F238E27FC236}">
                <a16:creationId xmlns:a16="http://schemas.microsoft.com/office/drawing/2014/main" id="{9E1A4123-EE94-4C2A-A00D-B0C182A20C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ED1B184-D006-4135-8FA9-76EC74678A51}"/>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330095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EE97-AACF-48DE-BD1D-DC50EF013239}"/>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5302DD-CF19-40FE-AF54-71F48C1E5109}"/>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5A414-45F7-419B-AA50-A78C4094D15E}"/>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F3D63-A99B-4218-9723-672C97356DD9}"/>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6" name="Footer Placeholder 5">
            <a:extLst>
              <a:ext uri="{FF2B5EF4-FFF2-40B4-BE49-F238E27FC236}">
                <a16:creationId xmlns:a16="http://schemas.microsoft.com/office/drawing/2014/main" id="{4EEB3BBE-F0B9-47D6-B6B8-636C230C48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CEFA26-5CBE-441F-BF5D-9F9A04D41680}"/>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302292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BF49-B451-4AD9-9C0A-CFC4F22E653E}"/>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8A3241-5C49-4F06-AEFA-FE288B02A80E}"/>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7D2D85-C2AA-4FE0-8C50-EA7BE1337C66}"/>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4E3091-BD4E-4AED-AC79-3070A19901A9}"/>
              </a:ext>
            </a:extLst>
          </p:cNvPr>
          <p:cNvSpPr>
            <a:spLocks noGrp="1"/>
          </p:cNvSpPr>
          <p:nvPr>
            <p:ph type="dt" sz="half" idx="10"/>
          </p:nvPr>
        </p:nvSpPr>
        <p:spPr/>
        <p:txBody>
          <a:bodyPr/>
          <a:lstStyle/>
          <a:p>
            <a:fld id="{06C90162-D7C2-4D7F-8121-5DABEA25FFFE}" type="datetimeFigureOut">
              <a:rPr lang="en-US" smtClean="0"/>
              <a:t>10/30/2023</a:t>
            </a:fld>
            <a:endParaRPr lang="en-US" dirty="0"/>
          </a:p>
        </p:txBody>
      </p:sp>
      <p:sp>
        <p:nvSpPr>
          <p:cNvPr id="6" name="Footer Placeholder 5">
            <a:extLst>
              <a:ext uri="{FF2B5EF4-FFF2-40B4-BE49-F238E27FC236}">
                <a16:creationId xmlns:a16="http://schemas.microsoft.com/office/drawing/2014/main" id="{B9C3985A-58B3-41ED-99E7-9578050CD3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8E7B97-1E1C-4ED5-A2AC-D41AAD59BD41}"/>
              </a:ext>
            </a:extLst>
          </p:cNvPr>
          <p:cNvSpPr>
            <a:spLocks noGrp="1"/>
          </p:cNvSpPr>
          <p:nvPr>
            <p:ph type="sldNum" sz="quarter" idx="12"/>
          </p:nvPr>
        </p:nvSpPr>
        <p:spPr/>
        <p:txBody>
          <a:bodyPr/>
          <a:lstStyle/>
          <a:p>
            <a:fld id="{45BB2771-D1BD-41EF-A215-ABEABC52BD9C}" type="slidenum">
              <a:rPr lang="en-US" smtClean="0"/>
              <a:t>‹#›</a:t>
            </a:fld>
            <a:endParaRPr lang="en-US" dirty="0"/>
          </a:p>
        </p:txBody>
      </p:sp>
    </p:spTree>
    <p:extLst>
      <p:ext uri="{BB962C8B-B14F-4D97-AF65-F5344CB8AC3E}">
        <p14:creationId xmlns:p14="http://schemas.microsoft.com/office/powerpoint/2010/main" val="318983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BCE7B-81DD-4D22-A9D2-637A1C1A3F3E}"/>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9810F9-1381-4F27-BC98-488E54882138}"/>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B1541-8ECC-4BA9-8E34-28531E94474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90162-D7C2-4D7F-8121-5DABEA25FFFE}" type="datetimeFigureOut">
              <a:rPr lang="en-US" smtClean="0"/>
              <a:t>10/30/2023</a:t>
            </a:fld>
            <a:endParaRPr lang="en-US" dirty="0"/>
          </a:p>
        </p:txBody>
      </p:sp>
      <p:sp>
        <p:nvSpPr>
          <p:cNvPr id="5" name="Footer Placeholder 4">
            <a:extLst>
              <a:ext uri="{FF2B5EF4-FFF2-40B4-BE49-F238E27FC236}">
                <a16:creationId xmlns:a16="http://schemas.microsoft.com/office/drawing/2014/main" id="{2B917807-6897-4332-9F33-BCE0829EB4C9}"/>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7F1ABCA-859A-4FAF-A541-85BD175CA90B}"/>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B2771-D1BD-41EF-A215-ABEABC52BD9C}" type="slidenum">
              <a:rPr lang="en-US" smtClean="0"/>
              <a:t>‹#›</a:t>
            </a:fld>
            <a:endParaRPr lang="en-US" dirty="0"/>
          </a:p>
        </p:txBody>
      </p:sp>
    </p:spTree>
    <p:extLst>
      <p:ext uri="{BB962C8B-B14F-4D97-AF65-F5344CB8AC3E}">
        <p14:creationId xmlns:p14="http://schemas.microsoft.com/office/powerpoint/2010/main" val="1137276045"/>
      </p:ext>
    </p:extLst>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9"/>
          <p:cNvSpPr>
            <a:spLocks/>
          </p:cNvSpPr>
          <p:nvPr/>
        </p:nvSpPr>
        <p:spPr bwMode="auto">
          <a:xfrm>
            <a:off x="122045" y="6613288"/>
            <a:ext cx="24034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defTabSz="820738">
              <a:lnSpc>
                <a:spcPts val="1200"/>
              </a:lnSpc>
            </a:pPr>
            <a:fld id="{A6701F34-A5DC-4C41-A180-FBDB4276AC5C}" type="slidenum">
              <a:rPr lang="en-US" altLang="ko-KR" sz="900" smtClean="0">
                <a:solidFill>
                  <a:schemeClr val="bg1">
                    <a:lumMod val="50000"/>
                  </a:schemeClr>
                </a:solidFill>
                <a:cs typeface="Arial" pitchFamily="34" charset="0"/>
              </a:rPr>
              <a:pPr algn="l" defTabSz="820738">
                <a:lnSpc>
                  <a:spcPts val="1200"/>
                </a:lnSpc>
              </a:pPr>
              <a:t>‹#›</a:t>
            </a:fld>
            <a:endParaRPr lang="en-US" altLang="ko-KR" sz="900" dirty="0">
              <a:solidFill>
                <a:schemeClr val="bg1">
                  <a:lumMod val="50000"/>
                </a:schemeClr>
              </a:solidFill>
              <a:cs typeface="Arial" pitchFamily="34" charset="0"/>
            </a:endParaRPr>
          </a:p>
        </p:txBody>
      </p:sp>
      <p:sp>
        <p:nvSpPr>
          <p:cNvPr id="7" name="Line 16"/>
          <p:cNvSpPr>
            <a:spLocks noChangeShapeType="1"/>
          </p:cNvSpPr>
          <p:nvPr/>
        </p:nvSpPr>
        <p:spPr bwMode="auto">
          <a:xfrm>
            <a:off x="263906" y="6635086"/>
            <a:ext cx="0" cy="104775"/>
          </a:xfrm>
          <a:prstGeom prst="line">
            <a:avLst/>
          </a:prstGeom>
          <a:noFill/>
          <a:ln w="317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ko-KR" altLang="en-US" dirty="0">
              <a:solidFill>
                <a:schemeClr val="bg1">
                  <a:lumMod val="50000"/>
                </a:schemeClr>
              </a:solidFill>
            </a:endParaRPr>
          </a:p>
        </p:txBody>
      </p:sp>
    </p:spTree>
    <p:extLst>
      <p:ext uri="{BB962C8B-B14F-4D97-AF65-F5344CB8AC3E}">
        <p14:creationId xmlns:p14="http://schemas.microsoft.com/office/powerpoint/2010/main" val="1235199562"/>
      </p:ext>
    </p:extLst>
  </p:cSld>
  <p:clrMap bg1="lt1" tx1="dk1" bg2="lt2" tx2="dk2" accent1="accent1" accent2="accent2" accent3="accent3" accent4="accent4" accent5="accent5" accent6="accent6" hlink="hlink" folHlink="folHlink"/>
  <p:sldLayoutIdLst>
    <p:sldLayoutId id="2147484805" r:id="rId1"/>
    <p:sldLayoutId id="2147484806" r:id="rId2"/>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90DD73E-8AF3-4693-8B97-9C672D1CAFAA}"/>
              </a:ext>
            </a:extLst>
          </p:cNvPr>
          <p:cNvSpPr/>
          <p:nvPr/>
        </p:nvSpPr>
        <p:spPr bwMode="auto">
          <a:xfrm>
            <a:off x="551839" y="1188127"/>
            <a:ext cx="8821176" cy="5220696"/>
          </a:xfrm>
          <a:prstGeom prst="rect">
            <a:avLst/>
          </a:prstGeom>
          <a:noFill/>
          <a:ln w="9525" cap="flat" cmpd="sng" algn="ctr">
            <a:solidFill>
              <a:srgbClr val="9954CC"/>
            </a:solidFill>
            <a:prstDash val="solid"/>
            <a:round/>
            <a:headEnd type="none" w="med" len="med"/>
            <a:tailEnd type="none" w="med" len="med"/>
          </a:ln>
          <a:effectLst/>
        </p:spPr>
        <p:txBody>
          <a:bodyPr vert="horz" wrap="square" lIns="0" tIns="0" rIns="0" bIns="0" numCol="1" rtlCol="0" anchor="b" anchorCtr="0" compatLnSpc="1">
            <a:prstTxWarp prst="textNoShape">
              <a:avLst/>
            </a:prstTxWarp>
            <a:noAutofit/>
          </a:bodyPr>
          <a:lstStyle/>
          <a:p>
            <a:pPr marL="88900" marR="0" indent="-88900" algn="just" defTabSz="914400" rtl="0" eaLnBrk="1" fontAlgn="b" latinLnBrk="0" hangingPunct="1">
              <a:lnSpc>
                <a:spcPct val="100000"/>
              </a:lnSpc>
              <a:spcBef>
                <a:spcPct val="0"/>
              </a:spcBef>
              <a:spcAft>
                <a:spcPct val="0"/>
              </a:spcAft>
              <a:buClrTx/>
              <a:buSzTx/>
              <a:buFontTx/>
              <a:buChar char="•"/>
              <a:tabLst/>
            </a:pPr>
            <a:endParaRPr kumimoji="0" lang="ko-KR" altLang="en-US" sz="1100" b="0" i="0" u="none" strike="noStrike" cap="none" normalizeH="0" baseline="0" dirty="0">
              <a:ln>
                <a:noFill/>
              </a:ln>
              <a:solidFill>
                <a:srgbClr val="000000"/>
              </a:solidFill>
              <a:effectLst/>
              <a:latin typeface="Arial" charset="0"/>
              <a:ea typeface="가는각진제목체" pitchFamily="18" charset="-127"/>
            </a:endParaRPr>
          </a:p>
        </p:txBody>
      </p:sp>
      <p:sp>
        <p:nvSpPr>
          <p:cNvPr id="3" name="Rectangle 2">
            <a:extLst>
              <a:ext uri="{FF2B5EF4-FFF2-40B4-BE49-F238E27FC236}">
                <a16:creationId xmlns:a16="http://schemas.microsoft.com/office/drawing/2014/main" id="{A6D5C7C4-D7A5-4508-8661-38DD4395870C}"/>
              </a:ext>
            </a:extLst>
          </p:cNvPr>
          <p:cNvSpPr txBox="1">
            <a:spLocks noChangeArrowheads="1"/>
          </p:cNvSpPr>
          <p:nvPr/>
        </p:nvSpPr>
        <p:spPr>
          <a:xfrm>
            <a:off x="1082484" y="1545091"/>
            <a:ext cx="7021236" cy="3150420"/>
          </a:xfrm>
          <a:prstGeom prst="rect">
            <a:avLst/>
          </a:prstGeom>
        </p:spPr>
        <p:txBody>
          <a:bodyPr lIns="0" rIns="0"/>
          <a:lstStyle/>
          <a:p>
            <a:pPr lvl="0" latinLnBrk="0">
              <a:spcAft>
                <a:spcPts val="300"/>
              </a:spcAft>
              <a:defRPr/>
            </a:pPr>
            <a:r>
              <a:rPr lang="en-US" altLang="ko-KR" sz="6000" b="1" kern="0" dirty="0">
                <a:solidFill>
                  <a:srgbClr val="7030A0"/>
                </a:solidFill>
                <a:latin typeface="나눔스퀘어_ac ExtraBold" panose="020B0600000101010101" pitchFamily="50" charset="-127"/>
                <a:ea typeface="나눔스퀘어_ac ExtraBold" panose="020B0600000101010101" pitchFamily="50" charset="-127"/>
                <a:cs typeface="Arial" panose="020B0604020202020204" pitchFamily="34" charset="0"/>
              </a:rPr>
              <a:t>Barbarian</a:t>
            </a:r>
            <a:br>
              <a:rPr lang="en-US" altLang="ko-KR" sz="6000" b="1" kern="0" dirty="0">
                <a:solidFill>
                  <a:srgbClr val="7030A0"/>
                </a:solidFill>
                <a:latin typeface="나눔스퀘어_ac ExtraBold" panose="020B0600000101010101" pitchFamily="50" charset="-127"/>
                <a:ea typeface="나눔스퀘어_ac ExtraBold" panose="020B0600000101010101" pitchFamily="50" charset="-127"/>
                <a:cs typeface="Arial" panose="020B0604020202020204" pitchFamily="34" charset="0"/>
              </a:rPr>
            </a:br>
            <a:r>
              <a:rPr lang="en-US" altLang="ko-KR" sz="6000" b="1" kern="0" dirty="0">
                <a:solidFill>
                  <a:srgbClr val="7030A0"/>
                </a:solidFill>
                <a:latin typeface="나눔스퀘어_ac ExtraBold" panose="020B0600000101010101" pitchFamily="50" charset="-127"/>
                <a:ea typeface="나눔스퀘어_ac ExtraBold" panose="020B0600000101010101" pitchFamily="50" charset="-127"/>
                <a:cs typeface="Arial" panose="020B0604020202020204" pitchFamily="34" charset="0"/>
              </a:rPr>
              <a:t>Research</a:t>
            </a:r>
          </a:p>
        </p:txBody>
      </p:sp>
      <p:sp>
        <p:nvSpPr>
          <p:cNvPr id="7" name="직사각형 6">
            <a:extLst>
              <a:ext uri="{FF2B5EF4-FFF2-40B4-BE49-F238E27FC236}">
                <a16:creationId xmlns:a16="http://schemas.microsoft.com/office/drawing/2014/main" id="{9036E4E5-3948-4D7C-A656-39D5D3573C6C}"/>
              </a:ext>
            </a:extLst>
          </p:cNvPr>
          <p:cNvSpPr/>
          <p:nvPr/>
        </p:nvSpPr>
        <p:spPr>
          <a:xfrm>
            <a:off x="0" y="0"/>
            <a:ext cx="9906000" cy="728640"/>
          </a:xfrm>
          <a:prstGeom prst="rect">
            <a:avLst/>
          </a:prstGeom>
          <a:gradFill flip="none" rotWithShape="1">
            <a:gsLst>
              <a:gs pos="0">
                <a:srgbClr val="A86BDB">
                  <a:tint val="66000"/>
                  <a:satMod val="160000"/>
                </a:srgbClr>
              </a:gs>
              <a:gs pos="50000">
                <a:srgbClr val="A86BDB">
                  <a:tint val="44500"/>
                  <a:satMod val="160000"/>
                </a:srgbClr>
              </a:gs>
              <a:gs pos="100000">
                <a:srgbClr val="A86BDB">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2">
            <a:extLst>
              <a:ext uri="{FF2B5EF4-FFF2-40B4-BE49-F238E27FC236}">
                <a16:creationId xmlns:a16="http://schemas.microsoft.com/office/drawing/2014/main" id="{4F8C1820-F5B0-4A56-8C7E-EC21C3F20E70}"/>
              </a:ext>
            </a:extLst>
          </p:cNvPr>
          <p:cNvSpPr txBox="1">
            <a:spLocks noChangeArrowheads="1"/>
          </p:cNvSpPr>
          <p:nvPr/>
        </p:nvSpPr>
        <p:spPr>
          <a:xfrm>
            <a:off x="1982604" y="5229240"/>
            <a:ext cx="7083296" cy="810108"/>
          </a:xfrm>
          <a:prstGeom prst="rect">
            <a:avLst/>
          </a:prstGeom>
        </p:spPr>
        <p:txBody>
          <a:bodyPr lIns="0" rIns="0"/>
          <a:lstStyle/>
          <a:p>
            <a:pPr lvl="0" algn="r" latinLnBrk="0">
              <a:spcAft>
                <a:spcPts val="300"/>
              </a:spcAft>
              <a:defRPr/>
            </a:pPr>
            <a:r>
              <a:rPr lang="ko-KR" altLang="en-US" sz="4000" b="1" kern="0">
                <a:solidFill>
                  <a:srgbClr val="A86BDB"/>
                </a:solidFill>
                <a:latin typeface="나눔스퀘어_ac ExtraBold" panose="020B0600000101010101" pitchFamily="50" charset="-127"/>
                <a:ea typeface="나눔스퀘어_ac ExtraBold" panose="020B0600000101010101" pitchFamily="50" charset="-127"/>
                <a:cs typeface="Arial" panose="020B0604020202020204" pitchFamily="34" charset="0"/>
              </a:rPr>
              <a:t>바바리안 월요라이브</a:t>
            </a:r>
            <a:endParaRPr lang="en-US" altLang="ko-KR" sz="4000" b="1" kern="0" dirty="0">
              <a:solidFill>
                <a:srgbClr val="A86BDB"/>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sp>
        <p:nvSpPr>
          <p:cNvPr id="4" name="Rectangle 2">
            <a:extLst>
              <a:ext uri="{FF2B5EF4-FFF2-40B4-BE49-F238E27FC236}">
                <a16:creationId xmlns:a16="http://schemas.microsoft.com/office/drawing/2014/main" id="{D100AEFC-D18B-41F6-A232-DE3D9CCC0E90}"/>
              </a:ext>
            </a:extLst>
          </p:cNvPr>
          <p:cNvSpPr txBox="1">
            <a:spLocks noChangeArrowheads="1"/>
          </p:cNvSpPr>
          <p:nvPr/>
        </p:nvSpPr>
        <p:spPr>
          <a:xfrm>
            <a:off x="5220002" y="18826"/>
            <a:ext cx="4140552" cy="810108"/>
          </a:xfrm>
          <a:prstGeom prst="rect">
            <a:avLst/>
          </a:prstGeom>
        </p:spPr>
        <p:txBody>
          <a:bodyPr lIns="0" rIns="0"/>
          <a:lstStyle/>
          <a:p>
            <a:pPr lvl="0" algn="r" latinLnBrk="0">
              <a:spcAft>
                <a:spcPts val="300"/>
              </a:spcAft>
              <a:defRPr/>
            </a:pPr>
            <a:r>
              <a:rPr lang="en-US" altLang="ko-KR" sz="3800" b="1" kern="0" dirty="0">
                <a:solidFill>
                  <a:srgbClr val="7030A0"/>
                </a:solidFill>
                <a:latin typeface="나눔스퀘어_ac ExtraBold" panose="020B0600000101010101" pitchFamily="50" charset="-127"/>
                <a:ea typeface="나눔스퀘어_ac ExtraBold" panose="020B0600000101010101" pitchFamily="50" charset="-127"/>
                <a:cs typeface="Arial" panose="020B0604020202020204" pitchFamily="34" charset="0"/>
              </a:rPr>
              <a:t>Beyond Thinking</a:t>
            </a:r>
          </a:p>
        </p:txBody>
      </p:sp>
    </p:spTree>
    <p:extLst>
      <p:ext uri="{BB962C8B-B14F-4D97-AF65-F5344CB8AC3E}">
        <p14:creationId xmlns:p14="http://schemas.microsoft.com/office/powerpoint/2010/main" val="168236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실적 서프라이즈를 보인 </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ServiceNow</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sp>
        <p:nvSpPr>
          <p:cNvPr id="2" name="TextBox 1">
            <a:extLst>
              <a:ext uri="{FF2B5EF4-FFF2-40B4-BE49-F238E27FC236}">
                <a16:creationId xmlns:a16="http://schemas.microsoft.com/office/drawing/2014/main" id="{B25923FA-B4BF-6C3C-5307-0DE9A2ECCBA2}"/>
              </a:ext>
            </a:extLst>
          </p:cNvPr>
          <p:cNvSpPr txBox="1"/>
          <p:nvPr/>
        </p:nvSpPr>
        <p:spPr>
          <a:xfrm>
            <a:off x="1033523" y="1898796"/>
            <a:ext cx="8371116" cy="400110"/>
          </a:xfrm>
          <a:prstGeom prst="rect">
            <a:avLst/>
          </a:prstGeom>
          <a:noFill/>
        </p:spPr>
        <p:txBody>
          <a:bodyPr wrap="square">
            <a:spAutoFit/>
          </a:bodyPr>
          <a:lstStyle/>
          <a:p>
            <a:r>
              <a:rPr lang="ko-KR" altLang="en-US" sz="2000" b="1" i="0">
                <a:solidFill>
                  <a:schemeClr val="accent2">
                    <a:lumMod val="75000"/>
                  </a:schemeClr>
                </a:solidFill>
                <a:effectLst/>
                <a:latin typeface="KoPub바탕체 Medium" panose="00000600000000000000" pitchFamily="2" charset="-127"/>
                <a:ea typeface="KoPub바탕체 Medium" panose="00000600000000000000" pitchFamily="2" charset="-127"/>
              </a:rPr>
              <a:t>대형주</a:t>
            </a:r>
            <a:r>
              <a:rPr lang="en-US" altLang="ko-KR" sz="2000" b="1" i="0">
                <a:solidFill>
                  <a:srgbClr val="000000"/>
                </a:solidFill>
                <a:effectLst/>
                <a:latin typeface="KoPub바탕체 Medium" panose="00000600000000000000" pitchFamily="2" charset="-127"/>
                <a:ea typeface="KoPub바탕체 Medium" panose="00000600000000000000" pitchFamily="2" charset="-127"/>
              </a:rPr>
              <a:t>: Microsoft(MSFT), Amazon(AMZN)</a:t>
            </a:r>
            <a:endParaRPr lang="ko-KR" altLang="en-US" sz="2000" b="1">
              <a:latin typeface="KoPub바탕체 Medium" panose="00000600000000000000" pitchFamily="2" charset="-127"/>
              <a:ea typeface="KoPub바탕체 Medium" panose="00000600000000000000" pitchFamily="2" charset="-127"/>
            </a:endParaRPr>
          </a:p>
        </p:txBody>
      </p:sp>
      <p:sp>
        <p:nvSpPr>
          <p:cNvPr id="5" name="TextBox 4">
            <a:extLst>
              <a:ext uri="{FF2B5EF4-FFF2-40B4-BE49-F238E27FC236}">
                <a16:creationId xmlns:a16="http://schemas.microsoft.com/office/drawing/2014/main" id="{17EFB559-DADA-A77E-930E-F5C29447BF1E}"/>
              </a:ext>
            </a:extLst>
          </p:cNvPr>
          <p:cNvSpPr txBox="1"/>
          <p:nvPr/>
        </p:nvSpPr>
        <p:spPr>
          <a:xfrm>
            <a:off x="1033523" y="2793972"/>
            <a:ext cx="8371116" cy="400110"/>
          </a:xfrm>
          <a:prstGeom prst="rect">
            <a:avLst/>
          </a:prstGeom>
          <a:noFill/>
        </p:spPr>
        <p:txBody>
          <a:bodyPr wrap="square">
            <a:spAutoFit/>
          </a:bodyPr>
          <a:lstStyle/>
          <a:p>
            <a:r>
              <a:rPr lang="en-US" altLang="ko-KR" sz="2000" b="1" i="0">
                <a:solidFill>
                  <a:schemeClr val="accent2">
                    <a:lumMod val="75000"/>
                  </a:schemeClr>
                </a:solidFill>
                <a:effectLst/>
                <a:latin typeface="KoPub바탕체 Medium" panose="00000600000000000000" pitchFamily="2" charset="-127"/>
                <a:ea typeface="KoPub바탕체 Medium" panose="00000600000000000000" pitchFamily="2" charset="-127"/>
              </a:rPr>
              <a:t>SaaS</a:t>
            </a:r>
            <a:r>
              <a:rPr lang="en-US" altLang="ko-KR" sz="2000" b="1" i="0">
                <a:solidFill>
                  <a:srgbClr val="000000"/>
                </a:solidFill>
                <a:effectLst/>
                <a:latin typeface="KoPub바탕체 Medium" panose="00000600000000000000" pitchFamily="2" charset="-127"/>
                <a:ea typeface="KoPub바탕체 Medium" panose="00000600000000000000" pitchFamily="2" charset="-127"/>
              </a:rPr>
              <a:t>: Adobe(ADBE), Salesforce(CRM), Workday(WDAY) </a:t>
            </a:r>
            <a:endParaRPr lang="ko-KR" altLang="en-US" sz="2000" b="1">
              <a:latin typeface="KoPub바탕체 Medium" panose="00000600000000000000" pitchFamily="2" charset="-127"/>
              <a:ea typeface="KoPub바탕체 Medium" panose="00000600000000000000" pitchFamily="2" charset="-127"/>
            </a:endParaRPr>
          </a:p>
        </p:txBody>
      </p:sp>
      <p:sp>
        <p:nvSpPr>
          <p:cNvPr id="6" name="TextBox 5">
            <a:extLst>
              <a:ext uri="{FF2B5EF4-FFF2-40B4-BE49-F238E27FC236}">
                <a16:creationId xmlns:a16="http://schemas.microsoft.com/office/drawing/2014/main" id="{BDA8C820-3F19-0B87-5DA7-B8A4CD9AE680}"/>
              </a:ext>
            </a:extLst>
          </p:cNvPr>
          <p:cNvSpPr txBox="1"/>
          <p:nvPr/>
        </p:nvSpPr>
        <p:spPr>
          <a:xfrm>
            <a:off x="1033523" y="3784104"/>
            <a:ext cx="8820577" cy="707886"/>
          </a:xfrm>
          <a:prstGeom prst="rect">
            <a:avLst/>
          </a:prstGeom>
          <a:noFill/>
        </p:spPr>
        <p:txBody>
          <a:bodyPr wrap="square">
            <a:spAutoFit/>
          </a:bodyPr>
          <a:lstStyle/>
          <a:p>
            <a:r>
              <a:rPr lang="ko-KR" altLang="en-US" sz="2000" b="1">
                <a:solidFill>
                  <a:schemeClr val="accent2">
                    <a:lumMod val="75000"/>
                  </a:schemeClr>
                </a:solidFill>
                <a:latin typeface="KoPub바탕체 Medium" panose="00000600000000000000" pitchFamily="2" charset="-127"/>
                <a:ea typeface="KoPub바탕체 Medium" panose="00000600000000000000" pitchFamily="2" charset="-127"/>
              </a:rPr>
              <a:t>데이터 솔루션</a:t>
            </a:r>
            <a:r>
              <a:rPr lang="en-US" altLang="ko-KR" sz="2000" b="1" i="0">
                <a:solidFill>
                  <a:srgbClr val="000000"/>
                </a:solidFill>
                <a:effectLst/>
                <a:latin typeface="KoPub바탕체 Medium" panose="00000600000000000000" pitchFamily="2" charset="-127"/>
                <a:ea typeface="KoPub바탕체 Medium" panose="00000600000000000000" pitchFamily="2" charset="-127"/>
              </a:rPr>
              <a:t>: MongoDB(MDB), Elastic(ESTC), Datadog(DDOG), </a:t>
            </a:r>
            <a:br>
              <a:rPr lang="en-US" altLang="ko-KR" sz="2000" b="1" i="0">
                <a:solidFill>
                  <a:srgbClr val="000000"/>
                </a:solidFill>
                <a:effectLst/>
                <a:latin typeface="KoPub바탕체 Medium" panose="00000600000000000000" pitchFamily="2" charset="-127"/>
                <a:ea typeface="KoPub바탕체 Medium" panose="00000600000000000000" pitchFamily="2" charset="-127"/>
              </a:rPr>
            </a:br>
            <a:r>
              <a:rPr lang="en-US" altLang="ko-KR" sz="2000" b="1" i="0">
                <a:solidFill>
                  <a:srgbClr val="000000"/>
                </a:solidFill>
                <a:effectLst/>
                <a:latin typeface="KoPub바탕체 Medium" panose="00000600000000000000" pitchFamily="2" charset="-127"/>
                <a:ea typeface="KoPub바탕체 Medium" panose="00000600000000000000" pitchFamily="2" charset="-127"/>
              </a:rPr>
              <a:t>                     Snowflake(SNOW)</a:t>
            </a:r>
            <a:endParaRPr lang="ko-KR" altLang="en-US" sz="2000" b="1">
              <a:latin typeface="KoPub바탕체 Medium" panose="00000600000000000000" pitchFamily="2" charset="-127"/>
              <a:ea typeface="KoPub바탕체 Medium" panose="00000600000000000000" pitchFamily="2" charset="-127"/>
            </a:endParaRPr>
          </a:p>
        </p:txBody>
      </p:sp>
      <p:sp>
        <p:nvSpPr>
          <p:cNvPr id="7" name="TextBox 6">
            <a:extLst>
              <a:ext uri="{FF2B5EF4-FFF2-40B4-BE49-F238E27FC236}">
                <a16:creationId xmlns:a16="http://schemas.microsoft.com/office/drawing/2014/main" id="{72964D10-4E5F-67DE-544D-946AA9132505}"/>
              </a:ext>
            </a:extLst>
          </p:cNvPr>
          <p:cNvSpPr txBox="1"/>
          <p:nvPr/>
        </p:nvSpPr>
        <p:spPr>
          <a:xfrm>
            <a:off x="1058455" y="5049216"/>
            <a:ext cx="8820577" cy="400110"/>
          </a:xfrm>
          <a:prstGeom prst="rect">
            <a:avLst/>
          </a:prstGeom>
          <a:noFill/>
        </p:spPr>
        <p:txBody>
          <a:bodyPr wrap="square">
            <a:spAutoFit/>
          </a:bodyPr>
          <a:lstStyle/>
          <a:p>
            <a:r>
              <a:rPr lang="ko-KR" altLang="en-US" sz="2000" b="1" i="0">
                <a:solidFill>
                  <a:schemeClr val="accent2">
                    <a:lumMod val="75000"/>
                  </a:schemeClr>
                </a:solidFill>
                <a:effectLst/>
                <a:latin typeface="KoPub바탕체 Medium" panose="00000600000000000000" pitchFamily="2" charset="-127"/>
                <a:ea typeface="KoPub바탕체 Medium" panose="00000600000000000000" pitchFamily="2" charset="-127"/>
              </a:rPr>
              <a:t>애드테크</a:t>
            </a:r>
            <a:r>
              <a:rPr lang="en-US" altLang="ko-KR" sz="2000" b="1" i="0">
                <a:solidFill>
                  <a:srgbClr val="000000"/>
                </a:solidFill>
                <a:effectLst/>
                <a:latin typeface="KoPub바탕체 Medium" panose="00000600000000000000" pitchFamily="2" charset="-127"/>
                <a:ea typeface="KoPub바탕체 Medium" panose="00000600000000000000" pitchFamily="2" charset="-127"/>
              </a:rPr>
              <a:t>: The Trade Desk(TTD)</a:t>
            </a:r>
            <a:endParaRPr lang="ko-KR" altLang="en-US" sz="2000" b="1">
              <a:latin typeface="KoPub바탕체 Medium" panose="00000600000000000000" pitchFamily="2" charset="-127"/>
              <a:ea typeface="KoPub바탕체 Medium" panose="00000600000000000000" pitchFamily="2" charset="-127"/>
            </a:endParaRPr>
          </a:p>
        </p:txBody>
      </p:sp>
    </p:spTree>
    <p:extLst>
      <p:ext uri="{BB962C8B-B14F-4D97-AF65-F5344CB8AC3E}">
        <p14:creationId xmlns:p14="http://schemas.microsoft.com/office/powerpoint/2010/main" val="2338660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클라우드 투자 회복을 전망한 </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Seagate</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sp>
        <p:nvSpPr>
          <p:cNvPr id="4" name="TextBox 3">
            <a:extLst>
              <a:ext uri="{FF2B5EF4-FFF2-40B4-BE49-F238E27FC236}">
                <a16:creationId xmlns:a16="http://schemas.microsoft.com/office/drawing/2014/main" id="{A2B2B53B-FB89-D0DD-9E6E-44CBA60C6BC9}"/>
              </a:ext>
            </a:extLst>
          </p:cNvPr>
          <p:cNvSpPr txBox="1"/>
          <p:nvPr/>
        </p:nvSpPr>
        <p:spPr>
          <a:xfrm>
            <a:off x="1082484" y="1213064"/>
            <a:ext cx="7718230" cy="323165"/>
          </a:xfrm>
          <a:prstGeom prst="rect">
            <a:avLst/>
          </a:prstGeom>
          <a:noFill/>
        </p:spPr>
        <p:txBody>
          <a:bodyPr wrap="square">
            <a:spAutoFit/>
          </a:bodyPr>
          <a:lstStyle>
            <a:defPPr>
              <a:defRPr lang="ko-KR"/>
            </a:defPPr>
            <a:lvl1pPr>
              <a:defRPr sz="2000" b="1" i="0">
                <a:effectLst/>
                <a:latin typeface="KoPub바탕체 Medium" panose="00000600000000000000" pitchFamily="2" charset="-127"/>
                <a:ea typeface="KoPub바탕체 Medium" panose="00000600000000000000" pitchFamily="2" charset="-127"/>
              </a:defRPr>
            </a:lvl1pPr>
          </a:lstStyle>
          <a:p>
            <a:r>
              <a:rPr lang="en-US" altLang="ko-KR" sz="1500"/>
              <a:t>“W</a:t>
            </a:r>
            <a:r>
              <a:rPr lang="ko-KR" altLang="en-US" sz="1500"/>
              <a:t>e are encouraged by the positive progress of U.S. cloud inventory consumption.</a:t>
            </a:r>
            <a:r>
              <a:rPr lang="en-US" altLang="ko-KR" sz="1500"/>
              <a:t>”</a:t>
            </a:r>
            <a:endParaRPr lang="ko-KR" altLang="en-US" sz="1500"/>
          </a:p>
        </p:txBody>
      </p:sp>
      <p:sp>
        <p:nvSpPr>
          <p:cNvPr id="7" name="TextBox 6">
            <a:extLst>
              <a:ext uri="{FF2B5EF4-FFF2-40B4-BE49-F238E27FC236}">
                <a16:creationId xmlns:a16="http://schemas.microsoft.com/office/drawing/2014/main" id="{EBF56151-B351-7CDD-E62A-C4D5DA3D38AF}"/>
              </a:ext>
            </a:extLst>
          </p:cNvPr>
          <p:cNvSpPr txBox="1"/>
          <p:nvPr/>
        </p:nvSpPr>
        <p:spPr>
          <a:xfrm>
            <a:off x="1120704" y="2734939"/>
            <a:ext cx="7470996" cy="553998"/>
          </a:xfrm>
          <a:prstGeom prst="rect">
            <a:avLst/>
          </a:prstGeom>
          <a:noFill/>
        </p:spPr>
        <p:txBody>
          <a:bodyPr wrap="square">
            <a:spAutoFit/>
          </a:bodyPr>
          <a:lstStyle>
            <a:defPPr>
              <a:defRPr lang="ko-KR"/>
            </a:defPPr>
            <a:lvl1pPr>
              <a:defRPr sz="1500" b="1" i="0">
                <a:effectLst/>
                <a:latin typeface="KoPub바탕체 Medium" panose="00000600000000000000" pitchFamily="2" charset="-127"/>
                <a:ea typeface="KoPub바탕체 Medium" panose="00000600000000000000" pitchFamily="2" charset="-127"/>
              </a:defRPr>
            </a:lvl1pPr>
          </a:lstStyle>
          <a:p>
            <a:r>
              <a:rPr lang="en-US" altLang="ko-KR"/>
              <a:t>“</a:t>
            </a:r>
            <a:r>
              <a:rPr lang="ko-KR" altLang="en-US"/>
              <a:t>Additionally, industry analysis of cloud customer behavior suggests that their cost optimization efforts are nearing a conclusion</a:t>
            </a:r>
            <a:r>
              <a:rPr lang="en-US" altLang="ko-KR"/>
              <a:t>.”</a:t>
            </a:r>
            <a:endParaRPr lang="ko-KR" altLang="en-US"/>
          </a:p>
        </p:txBody>
      </p:sp>
      <p:sp>
        <p:nvSpPr>
          <p:cNvPr id="9" name="TextBox 8">
            <a:extLst>
              <a:ext uri="{FF2B5EF4-FFF2-40B4-BE49-F238E27FC236}">
                <a16:creationId xmlns:a16="http://schemas.microsoft.com/office/drawing/2014/main" id="{D92DACA4-066B-6CD6-E404-B29102B57F67}"/>
              </a:ext>
            </a:extLst>
          </p:cNvPr>
          <p:cNvSpPr txBox="1"/>
          <p:nvPr/>
        </p:nvSpPr>
        <p:spPr>
          <a:xfrm>
            <a:off x="1120704" y="4765507"/>
            <a:ext cx="7641790" cy="784830"/>
          </a:xfrm>
          <a:prstGeom prst="rect">
            <a:avLst/>
          </a:prstGeom>
          <a:noFill/>
        </p:spPr>
        <p:txBody>
          <a:bodyPr wrap="square">
            <a:spAutoFit/>
          </a:bodyPr>
          <a:lstStyle>
            <a:defPPr>
              <a:defRPr lang="ko-KR"/>
            </a:defPPr>
            <a:lvl1pPr>
              <a:defRPr sz="1500" b="1" i="0">
                <a:effectLst/>
                <a:latin typeface="KoPub바탕체 Medium" panose="00000600000000000000" pitchFamily="2" charset="-127"/>
                <a:ea typeface="KoPub바탕체 Medium" panose="00000600000000000000" pitchFamily="2" charset="-127"/>
              </a:defRPr>
            </a:lvl1pPr>
          </a:lstStyle>
          <a:p>
            <a:r>
              <a:rPr lang="en-US" altLang="ko-KR"/>
              <a:t>“</a:t>
            </a:r>
            <a:r>
              <a:rPr lang="ko-KR" altLang="en-US"/>
              <a:t>several cloud customers have indicated that investments in traditional servers and other IT hardware will resume in the coming quarters. All of these trends bode well for HDD demand recovery in both the cloud and enterprise OEM markets.</a:t>
            </a:r>
            <a:r>
              <a:rPr lang="en-US" altLang="ko-KR"/>
              <a:t>”</a:t>
            </a:r>
            <a:endParaRPr lang="ko-KR" altLang="en-US"/>
          </a:p>
        </p:txBody>
      </p:sp>
      <p:sp>
        <p:nvSpPr>
          <p:cNvPr id="10" name="TextBox 9">
            <a:extLst>
              <a:ext uri="{FF2B5EF4-FFF2-40B4-BE49-F238E27FC236}">
                <a16:creationId xmlns:a16="http://schemas.microsoft.com/office/drawing/2014/main" id="{8281230E-8C33-7AD9-D379-F8178DE6399E}"/>
              </a:ext>
            </a:extLst>
          </p:cNvPr>
          <p:cNvSpPr txBox="1"/>
          <p:nvPr/>
        </p:nvSpPr>
        <p:spPr>
          <a:xfrm>
            <a:off x="1082484" y="1834819"/>
            <a:ext cx="7718230" cy="553998"/>
          </a:xfrm>
          <a:prstGeom prst="rect">
            <a:avLst/>
          </a:prstGeom>
          <a:noFill/>
        </p:spPr>
        <p:txBody>
          <a:bodyPr wrap="square">
            <a:spAutoFit/>
          </a:bodyPr>
          <a:lstStyle>
            <a:defPPr>
              <a:defRPr lang="ko-KR"/>
            </a:defPPr>
            <a:lvl1pPr>
              <a:defRPr sz="2000" b="1" i="0">
                <a:effectLst/>
                <a:latin typeface="KoPub바탕체 Medium" panose="00000600000000000000" pitchFamily="2" charset="-127"/>
                <a:ea typeface="KoPub바탕체 Medium" panose="00000600000000000000" pitchFamily="2" charset="-127"/>
              </a:defRPr>
            </a:lvl1pPr>
          </a:lstStyle>
          <a:p>
            <a:r>
              <a:rPr lang="en-US" altLang="ko-KR" sz="1500"/>
              <a:t>“</a:t>
            </a:r>
            <a:r>
              <a:rPr lang="ko-KR" altLang="en-US" sz="1500"/>
              <a:t>Within the mass capacity markets, we saw a modest uptick in demand for our high capacity Nearline products among U.S. cloud customers.</a:t>
            </a:r>
            <a:r>
              <a:rPr lang="en-US" altLang="ko-KR" sz="1500"/>
              <a:t>”</a:t>
            </a:r>
            <a:endParaRPr lang="ko-KR" altLang="en-US" sz="1500"/>
          </a:p>
        </p:txBody>
      </p:sp>
      <p:sp>
        <p:nvSpPr>
          <p:cNvPr id="12" name="TextBox 11">
            <a:extLst>
              <a:ext uri="{FF2B5EF4-FFF2-40B4-BE49-F238E27FC236}">
                <a16:creationId xmlns:a16="http://schemas.microsoft.com/office/drawing/2014/main" id="{2C8BAD5E-E29D-4149-5A8A-715BBF2FDA68}"/>
              </a:ext>
            </a:extLst>
          </p:cNvPr>
          <p:cNvSpPr txBox="1"/>
          <p:nvPr/>
        </p:nvSpPr>
        <p:spPr>
          <a:xfrm>
            <a:off x="1122486" y="3634807"/>
            <a:ext cx="7641790" cy="784830"/>
          </a:xfrm>
          <a:prstGeom prst="rect">
            <a:avLst/>
          </a:prstGeom>
          <a:noFill/>
        </p:spPr>
        <p:txBody>
          <a:bodyPr wrap="square">
            <a:spAutoFit/>
          </a:bodyPr>
          <a:lstStyle>
            <a:defPPr>
              <a:defRPr lang="ko-KR"/>
            </a:defPPr>
            <a:lvl1pPr>
              <a:defRPr sz="1500" b="1" i="0">
                <a:effectLst/>
                <a:latin typeface="KoPub바탕체 Medium" panose="00000600000000000000" pitchFamily="2" charset="-127"/>
                <a:ea typeface="KoPub바탕체 Medium" panose="00000600000000000000" pitchFamily="2" charset="-127"/>
              </a:defRPr>
            </a:lvl1pPr>
          </a:lstStyle>
          <a:p>
            <a:r>
              <a:rPr lang="en-US" altLang="ko-KR"/>
              <a:t>“</a:t>
            </a:r>
            <a:r>
              <a:rPr lang="ko-KR" altLang="en-US"/>
              <a:t>So we do have some customers that are embracing the predictability. And there are reasons for that, maybe some of it is because they have burned through their inventory completely.</a:t>
            </a:r>
            <a:r>
              <a:rPr lang="en-US" altLang="ko-KR"/>
              <a:t>”</a:t>
            </a:r>
            <a:r>
              <a:rPr lang="ko-KR" altLang="en-US"/>
              <a:t> </a:t>
            </a:r>
          </a:p>
        </p:txBody>
      </p:sp>
      <p:sp>
        <p:nvSpPr>
          <p:cNvPr id="14" name="TextBox 13">
            <a:extLst>
              <a:ext uri="{FF2B5EF4-FFF2-40B4-BE49-F238E27FC236}">
                <a16:creationId xmlns:a16="http://schemas.microsoft.com/office/drawing/2014/main" id="{15D96D7C-DC84-EA0B-F1AB-42D1EAF9BC08}"/>
              </a:ext>
            </a:extLst>
          </p:cNvPr>
          <p:cNvSpPr txBox="1"/>
          <p:nvPr/>
        </p:nvSpPr>
        <p:spPr>
          <a:xfrm>
            <a:off x="1118772" y="5896207"/>
            <a:ext cx="5400674" cy="323165"/>
          </a:xfrm>
          <a:prstGeom prst="rect">
            <a:avLst/>
          </a:prstGeom>
          <a:noFill/>
        </p:spPr>
        <p:txBody>
          <a:bodyPr wrap="square">
            <a:spAutoFit/>
          </a:bodyPr>
          <a:lstStyle>
            <a:defPPr>
              <a:defRPr lang="ko-KR"/>
            </a:defPPr>
            <a:lvl1pPr>
              <a:defRPr sz="1500" b="1" i="0">
                <a:effectLst/>
                <a:latin typeface="KoPub바탕체 Medium" panose="00000600000000000000" pitchFamily="2" charset="-127"/>
                <a:ea typeface="KoPub바탕체 Medium" panose="00000600000000000000" pitchFamily="2" charset="-127"/>
              </a:defRPr>
            </a:lvl1pPr>
          </a:lstStyle>
          <a:p>
            <a:r>
              <a:rPr lang="en-US" altLang="ko-KR"/>
              <a:t>“We</a:t>
            </a:r>
            <a:r>
              <a:rPr lang="ko-KR" altLang="en-US"/>
              <a:t> think we will grow sequentially in all those quarters.</a:t>
            </a:r>
            <a:r>
              <a:rPr lang="en-US" altLang="ko-KR"/>
              <a:t>”</a:t>
            </a:r>
            <a:endParaRPr lang="ko-KR" altLang="en-US"/>
          </a:p>
        </p:txBody>
      </p:sp>
    </p:spTree>
    <p:extLst>
      <p:ext uri="{BB962C8B-B14F-4D97-AF65-F5344CB8AC3E}">
        <p14:creationId xmlns:p14="http://schemas.microsoft.com/office/powerpoint/2010/main" val="62190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엔터프라이즈 인프라</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 Nutanix, Dell</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5" name="그림 4">
            <a:extLst>
              <a:ext uri="{FF2B5EF4-FFF2-40B4-BE49-F238E27FC236}">
                <a16:creationId xmlns:a16="http://schemas.microsoft.com/office/drawing/2014/main" id="{BFFD5B5B-A5EE-C092-7FFC-135CA51E27C7}"/>
              </a:ext>
            </a:extLst>
          </p:cNvPr>
          <p:cNvPicPr>
            <a:picLocks noChangeAspect="1"/>
          </p:cNvPicPr>
          <p:nvPr/>
        </p:nvPicPr>
        <p:blipFill>
          <a:blip r:embed="rId3"/>
          <a:stretch>
            <a:fillRect/>
          </a:stretch>
        </p:blipFill>
        <p:spPr>
          <a:xfrm>
            <a:off x="1380626" y="1538748"/>
            <a:ext cx="7144747" cy="4363059"/>
          </a:xfrm>
          <a:prstGeom prst="rect">
            <a:avLst/>
          </a:prstGeom>
        </p:spPr>
      </p:pic>
    </p:spTree>
    <p:extLst>
      <p:ext uri="{BB962C8B-B14F-4D97-AF65-F5344CB8AC3E}">
        <p14:creationId xmlns:p14="http://schemas.microsoft.com/office/powerpoint/2010/main" val="267344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엔터프라이즈 인프라</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 Nutanix, Dell</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4" name="그림 3">
            <a:extLst>
              <a:ext uri="{FF2B5EF4-FFF2-40B4-BE49-F238E27FC236}">
                <a16:creationId xmlns:a16="http://schemas.microsoft.com/office/drawing/2014/main" id="{B1D2CE40-7C86-5AC3-05EC-097FE6B8455B}"/>
              </a:ext>
            </a:extLst>
          </p:cNvPr>
          <p:cNvPicPr>
            <a:picLocks noChangeAspect="1"/>
          </p:cNvPicPr>
          <p:nvPr/>
        </p:nvPicPr>
        <p:blipFill>
          <a:blip r:embed="rId3"/>
          <a:stretch>
            <a:fillRect/>
          </a:stretch>
        </p:blipFill>
        <p:spPr>
          <a:xfrm>
            <a:off x="1347284" y="1538748"/>
            <a:ext cx="7211431" cy="4553585"/>
          </a:xfrm>
          <a:prstGeom prst="rect">
            <a:avLst/>
          </a:prstGeom>
        </p:spPr>
      </p:pic>
    </p:spTree>
    <p:extLst>
      <p:ext uri="{BB962C8B-B14F-4D97-AF65-F5344CB8AC3E}">
        <p14:creationId xmlns:p14="http://schemas.microsoft.com/office/powerpoint/2010/main" val="176873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이번주 실적스케줄</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sp>
        <p:nvSpPr>
          <p:cNvPr id="2" name="TextBox 1">
            <a:extLst>
              <a:ext uri="{FF2B5EF4-FFF2-40B4-BE49-F238E27FC236}">
                <a16:creationId xmlns:a16="http://schemas.microsoft.com/office/drawing/2014/main" id="{7B6B1A9B-6E8E-944B-3650-6FF09398AA0D}"/>
              </a:ext>
            </a:extLst>
          </p:cNvPr>
          <p:cNvSpPr txBox="1"/>
          <p:nvPr/>
        </p:nvSpPr>
        <p:spPr>
          <a:xfrm>
            <a:off x="452400" y="1448736"/>
            <a:ext cx="1980264" cy="477054"/>
          </a:xfrm>
          <a:prstGeom prst="rect">
            <a:avLst/>
          </a:prstGeom>
          <a:noFill/>
        </p:spPr>
        <p:txBody>
          <a:bodyPr wrap="square" rtlCol="0">
            <a:spAutoFit/>
          </a:bodyPr>
          <a:lstStyle/>
          <a:p>
            <a:r>
              <a:rPr lang="ko-KR" altLang="en-US" sz="2500" b="1">
                <a:solidFill>
                  <a:srgbClr val="FF0000"/>
                </a:solidFill>
                <a:latin typeface="THE명품고딕B" panose="02020603020101020101" pitchFamily="18" charset="-127"/>
                <a:ea typeface="THE명품고딕B" panose="02020603020101020101" pitchFamily="18" charset="-127"/>
              </a:rPr>
              <a:t>월요일</a:t>
            </a:r>
            <a:r>
              <a:rPr lang="en-US" altLang="ko-KR" sz="2500" b="1">
                <a:solidFill>
                  <a:srgbClr val="FF0000"/>
                </a:solidFill>
                <a:latin typeface="THE명품고딕B" panose="02020603020101020101" pitchFamily="18" charset="-127"/>
                <a:ea typeface="THE명품고딕B" panose="02020603020101020101" pitchFamily="18" charset="-127"/>
              </a:rPr>
              <a:t>(30</a:t>
            </a:r>
            <a:r>
              <a:rPr lang="ko-KR" altLang="en-US" sz="2500" b="1">
                <a:solidFill>
                  <a:srgbClr val="FF0000"/>
                </a:solidFill>
                <a:latin typeface="THE명품고딕B" panose="02020603020101020101" pitchFamily="18" charset="-127"/>
                <a:ea typeface="THE명품고딕B" panose="02020603020101020101" pitchFamily="18" charset="-127"/>
              </a:rPr>
              <a:t>일</a:t>
            </a:r>
            <a:r>
              <a:rPr lang="en-US" altLang="ko-KR" sz="2500" b="1">
                <a:solidFill>
                  <a:srgbClr val="FF0000"/>
                </a:solidFill>
                <a:latin typeface="THE명품고딕B" panose="02020603020101020101" pitchFamily="18" charset="-127"/>
                <a:ea typeface="THE명품고딕B" panose="02020603020101020101" pitchFamily="18" charset="-127"/>
              </a:rPr>
              <a:t>)</a:t>
            </a:r>
            <a:endParaRPr lang="ko-KR" altLang="en-US" sz="2500" b="1">
              <a:solidFill>
                <a:srgbClr val="FF0000"/>
              </a:solidFill>
              <a:latin typeface="THE명품고딕B" panose="02020603020101020101" pitchFamily="18" charset="-127"/>
              <a:ea typeface="THE명품고딕B" panose="02020603020101020101" pitchFamily="18" charset="-127"/>
            </a:endParaRPr>
          </a:p>
        </p:txBody>
      </p:sp>
      <p:sp>
        <p:nvSpPr>
          <p:cNvPr id="4" name="TextBox 3">
            <a:extLst>
              <a:ext uri="{FF2B5EF4-FFF2-40B4-BE49-F238E27FC236}">
                <a16:creationId xmlns:a16="http://schemas.microsoft.com/office/drawing/2014/main" id="{6584DC3E-7C4F-04A3-A024-344A41B3ABA2}"/>
              </a:ext>
            </a:extLst>
          </p:cNvPr>
          <p:cNvSpPr txBox="1"/>
          <p:nvPr/>
        </p:nvSpPr>
        <p:spPr>
          <a:xfrm>
            <a:off x="722436" y="1950224"/>
            <a:ext cx="7741032" cy="400110"/>
          </a:xfrm>
          <a:prstGeom prst="rect">
            <a:avLst/>
          </a:prstGeom>
          <a:noFill/>
        </p:spPr>
        <p:txBody>
          <a:bodyPr wrap="square" rtlCol="0">
            <a:spAutoFit/>
          </a:bodyPr>
          <a:lstStyle/>
          <a:p>
            <a:r>
              <a:rPr lang="en-US" altLang="ko-KR" sz="2000" b="1">
                <a:latin typeface="THE명품고딕B" panose="02020603020101020101" pitchFamily="18" charset="-127"/>
                <a:ea typeface="THE명품고딕B" panose="02020603020101020101" pitchFamily="18" charset="-127"/>
              </a:rPr>
              <a:t>Before: On Semiconductor(ON), Western Digital(WDC)</a:t>
            </a:r>
            <a:endParaRPr lang="ko-KR" altLang="en-US" sz="2000" b="1">
              <a:latin typeface="THE명품고딕B" panose="02020603020101020101" pitchFamily="18" charset="-127"/>
              <a:ea typeface="THE명품고딕B" panose="02020603020101020101" pitchFamily="18" charset="-127"/>
            </a:endParaRPr>
          </a:p>
        </p:txBody>
      </p:sp>
      <p:sp>
        <p:nvSpPr>
          <p:cNvPr id="5" name="TextBox 4">
            <a:extLst>
              <a:ext uri="{FF2B5EF4-FFF2-40B4-BE49-F238E27FC236}">
                <a16:creationId xmlns:a16="http://schemas.microsoft.com/office/drawing/2014/main" id="{E1C3692C-A733-1578-B6E8-586906751548}"/>
              </a:ext>
            </a:extLst>
          </p:cNvPr>
          <p:cNvSpPr txBox="1"/>
          <p:nvPr/>
        </p:nvSpPr>
        <p:spPr>
          <a:xfrm>
            <a:off x="722436" y="2374768"/>
            <a:ext cx="8011068" cy="1015663"/>
          </a:xfrm>
          <a:prstGeom prst="rect">
            <a:avLst/>
          </a:prstGeom>
          <a:noFill/>
        </p:spPr>
        <p:txBody>
          <a:bodyPr wrap="square" rtlCol="0">
            <a:spAutoFit/>
          </a:bodyPr>
          <a:lstStyle/>
          <a:p>
            <a:r>
              <a:rPr lang="en-US" altLang="ko-KR" sz="2000" b="1">
                <a:latin typeface="THE명품고딕B" panose="02020603020101020101" pitchFamily="18" charset="-127"/>
                <a:ea typeface="THE명품고딕B" panose="02020603020101020101" pitchFamily="18" charset="-127"/>
              </a:rPr>
              <a:t>After: Arista Networks(ANET), AMKOR Technology(AMKR),</a:t>
            </a:r>
          </a:p>
          <a:p>
            <a:r>
              <a:rPr lang="en-US" altLang="ko-KR" sz="2000" b="1">
                <a:latin typeface="THE명품고딕B" panose="02020603020101020101" pitchFamily="18" charset="-127"/>
                <a:ea typeface="THE명품고딕B" panose="02020603020101020101" pitchFamily="18" charset="-127"/>
              </a:rPr>
              <a:t>         Monolithic Power System(MPWR), Pinterest(PINS),</a:t>
            </a:r>
            <a:br>
              <a:rPr lang="en-US" altLang="ko-KR" sz="2000" b="1">
                <a:latin typeface="THE명품고딕B" panose="02020603020101020101" pitchFamily="18" charset="-127"/>
                <a:ea typeface="THE명품고딕B" panose="02020603020101020101" pitchFamily="18" charset="-127"/>
              </a:rPr>
            </a:br>
            <a:r>
              <a:rPr lang="en-US" altLang="ko-KR" sz="2000" b="1">
                <a:latin typeface="THE명품고딕B" panose="02020603020101020101" pitchFamily="18" charset="-127"/>
                <a:ea typeface="THE명품고딕B" panose="02020603020101020101" pitchFamily="18" charset="-127"/>
              </a:rPr>
              <a:t>         Transocean(RIG), Rambus(RMBS), Wolfspeed(WOLF)</a:t>
            </a:r>
            <a:endParaRPr lang="ko-KR" altLang="en-US" sz="2000" b="1">
              <a:latin typeface="THE명품고딕B" panose="02020603020101020101" pitchFamily="18" charset="-127"/>
              <a:ea typeface="THE명품고딕B" panose="02020603020101020101" pitchFamily="18" charset="-127"/>
            </a:endParaRPr>
          </a:p>
        </p:txBody>
      </p:sp>
      <p:sp>
        <p:nvSpPr>
          <p:cNvPr id="6" name="TextBox 5">
            <a:extLst>
              <a:ext uri="{FF2B5EF4-FFF2-40B4-BE49-F238E27FC236}">
                <a16:creationId xmlns:a16="http://schemas.microsoft.com/office/drawing/2014/main" id="{9A4D12F0-20B9-2266-3111-C2FE1DB98DCF}"/>
              </a:ext>
            </a:extLst>
          </p:cNvPr>
          <p:cNvSpPr txBox="1"/>
          <p:nvPr/>
        </p:nvSpPr>
        <p:spPr>
          <a:xfrm>
            <a:off x="486198" y="4149096"/>
            <a:ext cx="1980264" cy="477054"/>
          </a:xfrm>
          <a:prstGeom prst="rect">
            <a:avLst/>
          </a:prstGeom>
          <a:noFill/>
        </p:spPr>
        <p:txBody>
          <a:bodyPr wrap="square" rtlCol="0">
            <a:spAutoFit/>
          </a:bodyPr>
          <a:lstStyle/>
          <a:p>
            <a:r>
              <a:rPr lang="ko-KR" altLang="en-US" sz="2500" b="1">
                <a:solidFill>
                  <a:srgbClr val="FF0000"/>
                </a:solidFill>
                <a:latin typeface="THE명품고딕B" panose="02020603020101020101" pitchFamily="18" charset="-127"/>
                <a:ea typeface="THE명품고딕B" panose="02020603020101020101" pitchFamily="18" charset="-127"/>
              </a:rPr>
              <a:t>화요일</a:t>
            </a:r>
            <a:r>
              <a:rPr lang="en-US" altLang="ko-KR" sz="2500" b="1">
                <a:solidFill>
                  <a:srgbClr val="FF0000"/>
                </a:solidFill>
                <a:latin typeface="THE명품고딕B" panose="02020603020101020101" pitchFamily="18" charset="-127"/>
                <a:ea typeface="THE명품고딕B" panose="02020603020101020101" pitchFamily="18" charset="-127"/>
              </a:rPr>
              <a:t>(31</a:t>
            </a:r>
            <a:r>
              <a:rPr lang="ko-KR" altLang="en-US" sz="2500" b="1">
                <a:solidFill>
                  <a:srgbClr val="FF0000"/>
                </a:solidFill>
                <a:latin typeface="THE명품고딕B" panose="02020603020101020101" pitchFamily="18" charset="-127"/>
                <a:ea typeface="THE명품고딕B" panose="02020603020101020101" pitchFamily="18" charset="-127"/>
              </a:rPr>
              <a:t>일</a:t>
            </a:r>
            <a:r>
              <a:rPr lang="en-US" altLang="ko-KR" sz="2500" b="1">
                <a:solidFill>
                  <a:srgbClr val="FF0000"/>
                </a:solidFill>
                <a:latin typeface="THE명품고딕B" panose="02020603020101020101" pitchFamily="18" charset="-127"/>
                <a:ea typeface="THE명품고딕B" panose="02020603020101020101" pitchFamily="18" charset="-127"/>
              </a:rPr>
              <a:t>)</a:t>
            </a:r>
            <a:endParaRPr lang="ko-KR" altLang="en-US" sz="2500" b="1">
              <a:solidFill>
                <a:srgbClr val="FF0000"/>
              </a:solidFill>
              <a:latin typeface="THE명품고딕B" panose="02020603020101020101" pitchFamily="18" charset="-127"/>
              <a:ea typeface="THE명품고딕B" panose="02020603020101020101" pitchFamily="18" charset="-127"/>
            </a:endParaRPr>
          </a:p>
        </p:txBody>
      </p:sp>
      <p:sp>
        <p:nvSpPr>
          <p:cNvPr id="7" name="TextBox 6">
            <a:extLst>
              <a:ext uri="{FF2B5EF4-FFF2-40B4-BE49-F238E27FC236}">
                <a16:creationId xmlns:a16="http://schemas.microsoft.com/office/drawing/2014/main" id="{98E4A349-7440-FB67-40D5-177D81B60A6D}"/>
              </a:ext>
            </a:extLst>
          </p:cNvPr>
          <p:cNvSpPr txBox="1"/>
          <p:nvPr/>
        </p:nvSpPr>
        <p:spPr>
          <a:xfrm>
            <a:off x="756234" y="4650584"/>
            <a:ext cx="8697366" cy="400110"/>
          </a:xfrm>
          <a:prstGeom prst="rect">
            <a:avLst/>
          </a:prstGeom>
          <a:noFill/>
        </p:spPr>
        <p:txBody>
          <a:bodyPr wrap="square" rtlCol="0">
            <a:spAutoFit/>
          </a:bodyPr>
          <a:lstStyle/>
          <a:p>
            <a:r>
              <a:rPr lang="en-US" altLang="ko-KR" sz="2000" b="1">
                <a:latin typeface="THE명품고딕B" panose="02020603020101020101" pitchFamily="18" charset="-127"/>
                <a:ea typeface="THE명품고딕B" panose="02020603020101020101" pitchFamily="18" charset="-127"/>
              </a:rPr>
              <a:t>Before: Caterpillar(CAT), Cameco(CCJ), Cognex(CGNX), Eaton(ETN)</a:t>
            </a:r>
            <a:endParaRPr lang="ko-KR" altLang="en-US" sz="2000" b="1">
              <a:latin typeface="THE명품고딕B" panose="02020603020101020101" pitchFamily="18" charset="-127"/>
              <a:ea typeface="THE명품고딕B" panose="02020603020101020101" pitchFamily="18" charset="-127"/>
            </a:endParaRPr>
          </a:p>
        </p:txBody>
      </p:sp>
      <p:sp>
        <p:nvSpPr>
          <p:cNvPr id="8" name="TextBox 7">
            <a:extLst>
              <a:ext uri="{FF2B5EF4-FFF2-40B4-BE49-F238E27FC236}">
                <a16:creationId xmlns:a16="http://schemas.microsoft.com/office/drawing/2014/main" id="{5745478E-EDC2-F103-4AD3-A90421AC4BB7}"/>
              </a:ext>
            </a:extLst>
          </p:cNvPr>
          <p:cNvSpPr txBox="1"/>
          <p:nvPr/>
        </p:nvSpPr>
        <p:spPr>
          <a:xfrm>
            <a:off x="756234" y="5075128"/>
            <a:ext cx="8011068" cy="400110"/>
          </a:xfrm>
          <a:prstGeom prst="rect">
            <a:avLst/>
          </a:prstGeom>
          <a:noFill/>
        </p:spPr>
        <p:txBody>
          <a:bodyPr wrap="square" rtlCol="0">
            <a:spAutoFit/>
          </a:bodyPr>
          <a:lstStyle/>
          <a:p>
            <a:r>
              <a:rPr lang="en-US" altLang="ko-KR" sz="2000" b="1">
                <a:latin typeface="THE명품고딕B" panose="02020603020101020101" pitchFamily="18" charset="-127"/>
                <a:ea typeface="THE명품고딕B" panose="02020603020101020101" pitchFamily="18" charset="-127"/>
              </a:rPr>
              <a:t>After: AMD(AMD), Livent(LTHM), Noble(NE)</a:t>
            </a:r>
            <a:endParaRPr lang="ko-KR" altLang="en-US" sz="2000" b="1">
              <a:latin typeface="THE명품고딕B" panose="02020603020101020101" pitchFamily="18" charset="-127"/>
              <a:ea typeface="THE명품고딕B" panose="02020603020101020101" pitchFamily="18" charset="-127"/>
            </a:endParaRPr>
          </a:p>
        </p:txBody>
      </p:sp>
    </p:spTree>
    <p:extLst>
      <p:ext uri="{BB962C8B-B14F-4D97-AF65-F5344CB8AC3E}">
        <p14:creationId xmlns:p14="http://schemas.microsoft.com/office/powerpoint/2010/main" val="114806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이번주 실적스케줄</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sp>
        <p:nvSpPr>
          <p:cNvPr id="2" name="TextBox 1">
            <a:extLst>
              <a:ext uri="{FF2B5EF4-FFF2-40B4-BE49-F238E27FC236}">
                <a16:creationId xmlns:a16="http://schemas.microsoft.com/office/drawing/2014/main" id="{7B6B1A9B-6E8E-944B-3650-6FF09398AA0D}"/>
              </a:ext>
            </a:extLst>
          </p:cNvPr>
          <p:cNvSpPr txBox="1"/>
          <p:nvPr/>
        </p:nvSpPr>
        <p:spPr>
          <a:xfrm>
            <a:off x="452400" y="999505"/>
            <a:ext cx="1980264" cy="477054"/>
          </a:xfrm>
          <a:prstGeom prst="rect">
            <a:avLst/>
          </a:prstGeom>
          <a:noFill/>
        </p:spPr>
        <p:txBody>
          <a:bodyPr wrap="square" rtlCol="0">
            <a:spAutoFit/>
          </a:bodyPr>
          <a:lstStyle/>
          <a:p>
            <a:r>
              <a:rPr lang="ko-KR" altLang="en-US" sz="2500" b="1">
                <a:solidFill>
                  <a:srgbClr val="FF0000"/>
                </a:solidFill>
                <a:latin typeface="THE명품고딕B" panose="02020603020101020101" pitchFamily="18" charset="-127"/>
                <a:ea typeface="THE명품고딕B" panose="02020603020101020101" pitchFamily="18" charset="-127"/>
              </a:rPr>
              <a:t>수요일</a:t>
            </a:r>
            <a:r>
              <a:rPr lang="en-US" altLang="ko-KR" sz="2500" b="1">
                <a:solidFill>
                  <a:srgbClr val="FF0000"/>
                </a:solidFill>
                <a:latin typeface="THE명품고딕B" panose="02020603020101020101" pitchFamily="18" charset="-127"/>
                <a:ea typeface="THE명품고딕B" panose="02020603020101020101" pitchFamily="18" charset="-127"/>
              </a:rPr>
              <a:t>(1</a:t>
            </a:r>
            <a:r>
              <a:rPr lang="ko-KR" altLang="en-US" sz="2500" b="1">
                <a:solidFill>
                  <a:srgbClr val="FF0000"/>
                </a:solidFill>
                <a:latin typeface="THE명품고딕B" panose="02020603020101020101" pitchFamily="18" charset="-127"/>
                <a:ea typeface="THE명품고딕B" panose="02020603020101020101" pitchFamily="18" charset="-127"/>
              </a:rPr>
              <a:t>일</a:t>
            </a:r>
            <a:r>
              <a:rPr lang="en-US" altLang="ko-KR" sz="2500" b="1">
                <a:solidFill>
                  <a:srgbClr val="FF0000"/>
                </a:solidFill>
                <a:latin typeface="THE명품고딕B" panose="02020603020101020101" pitchFamily="18" charset="-127"/>
                <a:ea typeface="THE명품고딕B" panose="02020603020101020101" pitchFamily="18" charset="-127"/>
              </a:rPr>
              <a:t>)</a:t>
            </a:r>
            <a:endParaRPr lang="ko-KR" altLang="en-US" sz="2500" b="1">
              <a:solidFill>
                <a:srgbClr val="FF0000"/>
              </a:solidFill>
              <a:latin typeface="THE명품고딕B" panose="02020603020101020101" pitchFamily="18" charset="-127"/>
              <a:ea typeface="THE명품고딕B" panose="02020603020101020101" pitchFamily="18" charset="-127"/>
            </a:endParaRPr>
          </a:p>
        </p:txBody>
      </p:sp>
      <p:sp>
        <p:nvSpPr>
          <p:cNvPr id="4" name="TextBox 3">
            <a:extLst>
              <a:ext uri="{FF2B5EF4-FFF2-40B4-BE49-F238E27FC236}">
                <a16:creationId xmlns:a16="http://schemas.microsoft.com/office/drawing/2014/main" id="{6584DC3E-7C4F-04A3-A024-344A41B3ABA2}"/>
              </a:ext>
            </a:extLst>
          </p:cNvPr>
          <p:cNvSpPr txBox="1"/>
          <p:nvPr/>
        </p:nvSpPr>
        <p:spPr>
          <a:xfrm>
            <a:off x="722436" y="1500993"/>
            <a:ext cx="8911188" cy="400110"/>
          </a:xfrm>
          <a:prstGeom prst="rect">
            <a:avLst/>
          </a:prstGeom>
          <a:noFill/>
        </p:spPr>
        <p:txBody>
          <a:bodyPr wrap="square" rtlCol="0">
            <a:spAutoFit/>
          </a:bodyPr>
          <a:lstStyle/>
          <a:p>
            <a:r>
              <a:rPr lang="en-US" altLang="ko-KR" sz="2000" b="1">
                <a:latin typeface="THE명품고딕B" panose="02020603020101020101" pitchFamily="18" charset="-127"/>
                <a:ea typeface="THE명품고딕B" panose="02020603020101020101" pitchFamily="18" charset="-127"/>
              </a:rPr>
              <a:t>Before: Iqvia(IQ), Perion Network(PERI), Trane(TT), Wayfair(W)</a:t>
            </a:r>
            <a:endParaRPr lang="ko-KR" altLang="en-US" sz="2000" b="1">
              <a:latin typeface="THE명품고딕B" panose="02020603020101020101" pitchFamily="18" charset="-127"/>
              <a:ea typeface="THE명품고딕B" panose="02020603020101020101" pitchFamily="18" charset="-127"/>
            </a:endParaRPr>
          </a:p>
        </p:txBody>
      </p:sp>
      <p:sp>
        <p:nvSpPr>
          <p:cNvPr id="5" name="TextBox 4">
            <a:extLst>
              <a:ext uri="{FF2B5EF4-FFF2-40B4-BE49-F238E27FC236}">
                <a16:creationId xmlns:a16="http://schemas.microsoft.com/office/drawing/2014/main" id="{E1C3692C-A733-1578-B6E8-586906751548}"/>
              </a:ext>
            </a:extLst>
          </p:cNvPr>
          <p:cNvSpPr txBox="1"/>
          <p:nvPr/>
        </p:nvSpPr>
        <p:spPr>
          <a:xfrm>
            <a:off x="722436" y="1925537"/>
            <a:ext cx="9181224" cy="1631216"/>
          </a:xfrm>
          <a:prstGeom prst="rect">
            <a:avLst/>
          </a:prstGeom>
          <a:noFill/>
        </p:spPr>
        <p:txBody>
          <a:bodyPr wrap="square" rtlCol="0">
            <a:spAutoFit/>
          </a:bodyPr>
          <a:lstStyle/>
          <a:p>
            <a:r>
              <a:rPr lang="en-US" altLang="ko-KR" sz="2000" b="1">
                <a:latin typeface="THE명품고딕B" panose="02020603020101020101" pitchFamily="18" charset="-127"/>
                <a:ea typeface="THE명품고딕B" panose="02020603020101020101" pitchFamily="18" charset="-127"/>
              </a:rPr>
              <a:t>After: Airbnb(ABNB), Albemarle(ALB), Ansys(ANSS), Atomera(ATOM),</a:t>
            </a:r>
            <a:br>
              <a:rPr lang="en-US" altLang="ko-KR" sz="2000" b="1">
                <a:latin typeface="THE명품고딕B" panose="02020603020101020101" pitchFamily="18" charset="-127"/>
                <a:ea typeface="THE명품고딕B" panose="02020603020101020101" pitchFamily="18" charset="-127"/>
              </a:rPr>
            </a:br>
            <a:r>
              <a:rPr lang="en-US" altLang="ko-KR" sz="2000" b="1">
                <a:latin typeface="THE명품고딕B" panose="02020603020101020101" pitchFamily="18" charset="-127"/>
                <a:ea typeface="THE명품고딕B" panose="02020603020101020101" pitchFamily="18" charset="-127"/>
              </a:rPr>
              <a:t>         Confluent(CFLT), Etsy(ETSY), MKS Instruements(MKSI), </a:t>
            </a:r>
            <a:br>
              <a:rPr lang="en-US" altLang="ko-KR" sz="2000" b="1">
                <a:latin typeface="THE명품고딕B" panose="02020603020101020101" pitchFamily="18" charset="-127"/>
                <a:ea typeface="THE명품고딕B" panose="02020603020101020101" pitchFamily="18" charset="-127"/>
              </a:rPr>
            </a:br>
            <a:r>
              <a:rPr lang="en-US" altLang="ko-KR" sz="2000" b="1">
                <a:latin typeface="THE명품고딕B" panose="02020603020101020101" pitchFamily="18" charset="-127"/>
                <a:ea typeface="THE명품고딕B" panose="02020603020101020101" pitchFamily="18" charset="-127"/>
              </a:rPr>
              <a:t>         Qualcomm(QCOM), Roku(ROKU), SolarEdge(SEDG), Tenable(TENB),</a:t>
            </a:r>
            <a:br>
              <a:rPr lang="en-US" altLang="ko-KR" sz="2000" b="1">
                <a:latin typeface="THE명품고딕B" panose="02020603020101020101" pitchFamily="18" charset="-127"/>
                <a:ea typeface="THE명품고딕B" panose="02020603020101020101" pitchFamily="18" charset="-127"/>
              </a:rPr>
            </a:br>
            <a:r>
              <a:rPr lang="en-US" altLang="ko-KR" sz="2000" b="1">
                <a:latin typeface="THE명품고딕B" panose="02020603020101020101" pitchFamily="18" charset="-127"/>
                <a:ea typeface="THE명품고딕B" panose="02020603020101020101" pitchFamily="18" charset="-127"/>
              </a:rPr>
              <a:t>         Super Micro Computer(SMCI)</a:t>
            </a:r>
            <a:br>
              <a:rPr lang="en-US" altLang="ko-KR" sz="2000" b="1">
                <a:latin typeface="THE명품고딕B" panose="02020603020101020101" pitchFamily="18" charset="-127"/>
                <a:ea typeface="THE명품고딕B" panose="02020603020101020101" pitchFamily="18" charset="-127"/>
              </a:rPr>
            </a:br>
            <a:r>
              <a:rPr lang="en-US" altLang="ko-KR" sz="2000" b="1">
                <a:latin typeface="THE명품고딕B" panose="02020603020101020101" pitchFamily="18" charset="-127"/>
                <a:ea typeface="THE명품고딕B" panose="02020603020101020101" pitchFamily="18" charset="-127"/>
              </a:rPr>
              <a:t>         </a:t>
            </a:r>
            <a:endParaRPr lang="ko-KR" altLang="en-US" sz="2000" b="1">
              <a:latin typeface="THE명품고딕B" panose="02020603020101020101" pitchFamily="18" charset="-127"/>
              <a:ea typeface="THE명품고딕B" panose="02020603020101020101" pitchFamily="18" charset="-127"/>
            </a:endParaRPr>
          </a:p>
        </p:txBody>
      </p:sp>
      <p:sp>
        <p:nvSpPr>
          <p:cNvPr id="6" name="TextBox 5">
            <a:extLst>
              <a:ext uri="{FF2B5EF4-FFF2-40B4-BE49-F238E27FC236}">
                <a16:creationId xmlns:a16="http://schemas.microsoft.com/office/drawing/2014/main" id="{9A4D12F0-20B9-2266-3111-C2FE1DB98DCF}"/>
              </a:ext>
            </a:extLst>
          </p:cNvPr>
          <p:cNvSpPr txBox="1"/>
          <p:nvPr/>
        </p:nvSpPr>
        <p:spPr>
          <a:xfrm>
            <a:off x="452400" y="3520237"/>
            <a:ext cx="1980264" cy="477054"/>
          </a:xfrm>
          <a:prstGeom prst="rect">
            <a:avLst/>
          </a:prstGeom>
          <a:noFill/>
        </p:spPr>
        <p:txBody>
          <a:bodyPr wrap="square" rtlCol="0">
            <a:spAutoFit/>
          </a:bodyPr>
          <a:lstStyle/>
          <a:p>
            <a:r>
              <a:rPr lang="ko-KR" altLang="en-US" sz="2500" b="1">
                <a:solidFill>
                  <a:srgbClr val="FF0000"/>
                </a:solidFill>
                <a:latin typeface="THE명품고딕B" panose="02020603020101020101" pitchFamily="18" charset="-127"/>
                <a:ea typeface="THE명품고딕B" panose="02020603020101020101" pitchFamily="18" charset="-127"/>
              </a:rPr>
              <a:t>목요일</a:t>
            </a:r>
            <a:r>
              <a:rPr lang="en-US" altLang="ko-KR" sz="2500" b="1">
                <a:solidFill>
                  <a:srgbClr val="FF0000"/>
                </a:solidFill>
                <a:latin typeface="THE명품고딕B" panose="02020603020101020101" pitchFamily="18" charset="-127"/>
                <a:ea typeface="THE명품고딕B" panose="02020603020101020101" pitchFamily="18" charset="-127"/>
              </a:rPr>
              <a:t>(2</a:t>
            </a:r>
            <a:r>
              <a:rPr lang="ko-KR" altLang="en-US" sz="2500" b="1">
                <a:solidFill>
                  <a:srgbClr val="FF0000"/>
                </a:solidFill>
                <a:latin typeface="THE명품고딕B" panose="02020603020101020101" pitchFamily="18" charset="-127"/>
                <a:ea typeface="THE명품고딕B" panose="02020603020101020101" pitchFamily="18" charset="-127"/>
              </a:rPr>
              <a:t>일</a:t>
            </a:r>
            <a:r>
              <a:rPr lang="en-US" altLang="ko-KR" sz="2500" b="1">
                <a:solidFill>
                  <a:srgbClr val="FF0000"/>
                </a:solidFill>
                <a:latin typeface="THE명품고딕B" panose="02020603020101020101" pitchFamily="18" charset="-127"/>
                <a:ea typeface="THE명품고딕B" panose="02020603020101020101" pitchFamily="18" charset="-127"/>
              </a:rPr>
              <a:t>)</a:t>
            </a:r>
            <a:endParaRPr lang="ko-KR" altLang="en-US" sz="2500" b="1">
              <a:solidFill>
                <a:srgbClr val="FF0000"/>
              </a:solidFill>
              <a:latin typeface="THE명품고딕B" panose="02020603020101020101" pitchFamily="18" charset="-127"/>
              <a:ea typeface="THE명품고딕B" panose="02020603020101020101" pitchFamily="18" charset="-127"/>
            </a:endParaRPr>
          </a:p>
        </p:txBody>
      </p:sp>
      <p:sp>
        <p:nvSpPr>
          <p:cNvPr id="7" name="TextBox 6">
            <a:extLst>
              <a:ext uri="{FF2B5EF4-FFF2-40B4-BE49-F238E27FC236}">
                <a16:creationId xmlns:a16="http://schemas.microsoft.com/office/drawing/2014/main" id="{98E4A349-7440-FB67-40D5-177D81B60A6D}"/>
              </a:ext>
            </a:extLst>
          </p:cNvPr>
          <p:cNvSpPr txBox="1"/>
          <p:nvPr/>
        </p:nvSpPr>
        <p:spPr>
          <a:xfrm>
            <a:off x="756234" y="3997291"/>
            <a:ext cx="8717966" cy="1015663"/>
          </a:xfrm>
          <a:prstGeom prst="rect">
            <a:avLst/>
          </a:prstGeom>
          <a:noFill/>
        </p:spPr>
        <p:txBody>
          <a:bodyPr wrap="square" rtlCol="0">
            <a:spAutoFit/>
          </a:bodyPr>
          <a:lstStyle/>
          <a:p>
            <a:r>
              <a:rPr lang="en-US" altLang="ko-KR" sz="2000" b="1">
                <a:latin typeface="THE명품고딕B" panose="02020603020101020101" pitchFamily="18" charset="-127"/>
                <a:ea typeface="THE명품고딕B" panose="02020603020101020101" pitchFamily="18" charset="-127"/>
              </a:rPr>
              <a:t>Before: Allegro Microsystems(ALGM), Dynatrace(DT), Shopify(SHOP),</a:t>
            </a:r>
            <a:br>
              <a:rPr lang="en-US" altLang="ko-KR" sz="2000" b="1">
                <a:latin typeface="THE명품고딕B" panose="02020603020101020101" pitchFamily="18" charset="-127"/>
                <a:ea typeface="THE명품고딕B" panose="02020603020101020101" pitchFamily="18" charset="-127"/>
              </a:rPr>
            </a:br>
            <a:r>
              <a:rPr lang="en-US" altLang="ko-KR" sz="2000" b="1">
                <a:latin typeface="THE명품고딕B" panose="02020603020101020101" pitchFamily="18" charset="-127"/>
                <a:ea typeface="THE명품고딕B" panose="02020603020101020101" pitchFamily="18" charset="-127"/>
              </a:rPr>
              <a:t>           Lantheus Holdings(LNTH), Rockwell Automation(ROK),</a:t>
            </a:r>
            <a:br>
              <a:rPr lang="en-US" altLang="ko-KR" sz="2000" b="1">
                <a:latin typeface="THE명품고딕B" panose="02020603020101020101" pitchFamily="18" charset="-127"/>
                <a:ea typeface="THE명품고딕B" panose="02020603020101020101" pitchFamily="18" charset="-127"/>
              </a:rPr>
            </a:br>
            <a:r>
              <a:rPr lang="en-US" altLang="ko-KR" sz="2000" b="1">
                <a:latin typeface="THE명품고딕B" panose="02020603020101020101" pitchFamily="18" charset="-127"/>
                <a:ea typeface="THE명품고딕B" panose="02020603020101020101" pitchFamily="18" charset="-127"/>
              </a:rPr>
              <a:t>           Teekay(TK) </a:t>
            </a:r>
            <a:endParaRPr lang="ko-KR" altLang="en-US" sz="2000" b="1">
              <a:latin typeface="THE명품고딕B" panose="02020603020101020101" pitchFamily="18" charset="-127"/>
              <a:ea typeface="THE명품고딕B" panose="02020603020101020101" pitchFamily="18" charset="-127"/>
            </a:endParaRPr>
          </a:p>
        </p:txBody>
      </p:sp>
      <p:sp>
        <p:nvSpPr>
          <p:cNvPr id="8" name="TextBox 7">
            <a:extLst>
              <a:ext uri="{FF2B5EF4-FFF2-40B4-BE49-F238E27FC236}">
                <a16:creationId xmlns:a16="http://schemas.microsoft.com/office/drawing/2014/main" id="{5745478E-EDC2-F103-4AD3-A90421AC4BB7}"/>
              </a:ext>
            </a:extLst>
          </p:cNvPr>
          <p:cNvSpPr txBox="1"/>
          <p:nvPr/>
        </p:nvSpPr>
        <p:spPr>
          <a:xfrm>
            <a:off x="756234" y="5075957"/>
            <a:ext cx="8607354" cy="1323439"/>
          </a:xfrm>
          <a:prstGeom prst="rect">
            <a:avLst/>
          </a:prstGeom>
          <a:noFill/>
        </p:spPr>
        <p:txBody>
          <a:bodyPr wrap="square" rtlCol="0">
            <a:spAutoFit/>
          </a:bodyPr>
          <a:lstStyle/>
          <a:p>
            <a:r>
              <a:rPr lang="en-US" altLang="ko-KR" sz="2000" b="1">
                <a:latin typeface="THE명품고딕B" panose="02020603020101020101" pitchFamily="18" charset="-127"/>
                <a:ea typeface="THE명품고딕B" panose="02020603020101020101" pitchFamily="18" charset="-127"/>
              </a:rPr>
              <a:t>After: Apple(AAPL), Blackline(BL), DraftKings(DKNG), </a:t>
            </a:r>
            <a:br>
              <a:rPr lang="en-US" altLang="ko-KR" sz="2000" b="1">
                <a:latin typeface="THE명품고딕B" panose="02020603020101020101" pitchFamily="18" charset="-127"/>
                <a:ea typeface="THE명품고딕B" panose="02020603020101020101" pitchFamily="18" charset="-127"/>
              </a:rPr>
            </a:br>
            <a:r>
              <a:rPr lang="en-US" altLang="ko-KR" sz="2000" b="1">
                <a:latin typeface="THE명품고딕B" panose="02020603020101020101" pitchFamily="18" charset="-127"/>
                <a:ea typeface="THE명품고딕B" panose="02020603020101020101" pitchFamily="18" charset="-127"/>
              </a:rPr>
              <a:t>         Digital Ocean(DOCN), Fortinet(FTNT), IAS(IAS), </a:t>
            </a:r>
            <a:br>
              <a:rPr lang="en-US" altLang="ko-KR" sz="2000" b="1">
                <a:latin typeface="THE명품고딕B" panose="02020603020101020101" pitchFamily="18" charset="-127"/>
                <a:ea typeface="THE명품고딕B" panose="02020603020101020101" pitchFamily="18" charset="-127"/>
              </a:rPr>
            </a:br>
            <a:r>
              <a:rPr lang="en-US" altLang="ko-KR" sz="2000" b="1">
                <a:latin typeface="THE명품고딕B" panose="02020603020101020101" pitchFamily="18" charset="-127"/>
                <a:ea typeface="THE명품고딕B" panose="02020603020101020101" pitchFamily="18" charset="-127"/>
              </a:rPr>
              <a:t>         Cloudflare(NET), Live Nation(LYV), Universal Display(OLED),</a:t>
            </a:r>
            <a:br>
              <a:rPr lang="en-US" altLang="ko-KR" sz="2000" b="1">
                <a:latin typeface="THE명품고딕B" panose="02020603020101020101" pitchFamily="18" charset="-127"/>
                <a:ea typeface="THE명품고딕B" panose="02020603020101020101" pitchFamily="18" charset="-127"/>
              </a:rPr>
            </a:br>
            <a:r>
              <a:rPr lang="en-US" altLang="ko-KR" sz="2000" b="1">
                <a:latin typeface="THE명품고딕B" panose="02020603020101020101" pitchFamily="18" charset="-127"/>
                <a:ea typeface="THE명품고딕B" panose="02020603020101020101" pitchFamily="18" charset="-127"/>
              </a:rPr>
              <a:t>         Starbucks(SBUX), Sprout Social(SPT), Atlassian(TEAM), </a:t>
            </a:r>
            <a:endParaRPr lang="ko-KR" altLang="en-US" sz="2000" b="1">
              <a:latin typeface="THE명품고딕B" panose="02020603020101020101" pitchFamily="18" charset="-127"/>
              <a:ea typeface="THE명품고딕B" panose="02020603020101020101" pitchFamily="18" charset="-127"/>
            </a:endParaRPr>
          </a:p>
        </p:txBody>
      </p:sp>
    </p:spTree>
    <p:extLst>
      <p:ext uri="{BB962C8B-B14F-4D97-AF65-F5344CB8AC3E}">
        <p14:creationId xmlns:p14="http://schemas.microsoft.com/office/powerpoint/2010/main" val="73991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엔비디아 주가</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6" name="그림 5">
            <a:extLst>
              <a:ext uri="{FF2B5EF4-FFF2-40B4-BE49-F238E27FC236}">
                <a16:creationId xmlns:a16="http://schemas.microsoft.com/office/drawing/2014/main" id="{7C607E88-8B6C-0606-70EE-72AFC027B229}"/>
              </a:ext>
            </a:extLst>
          </p:cNvPr>
          <p:cNvPicPr>
            <a:picLocks noChangeAspect="1"/>
          </p:cNvPicPr>
          <p:nvPr/>
        </p:nvPicPr>
        <p:blipFill>
          <a:blip r:embed="rId3"/>
          <a:stretch>
            <a:fillRect/>
          </a:stretch>
        </p:blipFill>
        <p:spPr>
          <a:xfrm>
            <a:off x="1039772" y="1358724"/>
            <a:ext cx="7826455" cy="4861732"/>
          </a:xfrm>
          <a:prstGeom prst="rect">
            <a:avLst/>
          </a:prstGeom>
        </p:spPr>
      </p:pic>
    </p:spTree>
    <p:extLst>
      <p:ext uri="{BB962C8B-B14F-4D97-AF65-F5344CB8AC3E}">
        <p14:creationId xmlns:p14="http://schemas.microsoft.com/office/powerpoint/2010/main" val="239138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엔비디아 </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12MF PER</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2" name="그림 1">
            <a:extLst>
              <a:ext uri="{FF2B5EF4-FFF2-40B4-BE49-F238E27FC236}">
                <a16:creationId xmlns:a16="http://schemas.microsoft.com/office/drawing/2014/main" id="{03FC9AF4-DA01-4696-2A23-D98E0E5A8830}"/>
              </a:ext>
            </a:extLst>
          </p:cNvPr>
          <p:cNvPicPr>
            <a:picLocks noChangeAspect="1"/>
          </p:cNvPicPr>
          <p:nvPr/>
        </p:nvPicPr>
        <p:blipFill>
          <a:blip r:embed="rId3"/>
          <a:stretch>
            <a:fillRect/>
          </a:stretch>
        </p:blipFill>
        <p:spPr>
          <a:xfrm>
            <a:off x="389102" y="1448736"/>
            <a:ext cx="9147048" cy="4628388"/>
          </a:xfrm>
          <a:prstGeom prst="rect">
            <a:avLst/>
          </a:prstGeom>
        </p:spPr>
      </p:pic>
    </p:spTree>
    <p:extLst>
      <p:ext uri="{BB962C8B-B14F-4D97-AF65-F5344CB8AC3E}">
        <p14:creationId xmlns:p14="http://schemas.microsoft.com/office/powerpoint/2010/main" val="839621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엔비디아 </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12MF PER(</a:t>
            </a: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지난 </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3</a:t>
            </a: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월</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4" name="그림 3">
            <a:extLst>
              <a:ext uri="{FF2B5EF4-FFF2-40B4-BE49-F238E27FC236}">
                <a16:creationId xmlns:a16="http://schemas.microsoft.com/office/drawing/2014/main" id="{82A497F9-E263-E7B2-200A-A3BC2214D64D}"/>
              </a:ext>
            </a:extLst>
          </p:cNvPr>
          <p:cNvPicPr>
            <a:picLocks noChangeAspect="1"/>
          </p:cNvPicPr>
          <p:nvPr/>
        </p:nvPicPr>
        <p:blipFill>
          <a:blip r:embed="rId3"/>
          <a:stretch>
            <a:fillRect/>
          </a:stretch>
        </p:blipFill>
        <p:spPr>
          <a:xfrm>
            <a:off x="807720" y="1448736"/>
            <a:ext cx="8290560" cy="4628388"/>
          </a:xfrm>
          <a:prstGeom prst="rect">
            <a:avLst/>
          </a:prstGeom>
        </p:spPr>
      </p:pic>
      <p:cxnSp>
        <p:nvCxnSpPr>
          <p:cNvPr id="6" name="직선 연결선 5">
            <a:extLst>
              <a:ext uri="{FF2B5EF4-FFF2-40B4-BE49-F238E27FC236}">
                <a16:creationId xmlns:a16="http://schemas.microsoft.com/office/drawing/2014/main" id="{1D9A7BD5-452A-A1A5-A915-9F012919877B}"/>
              </a:ext>
            </a:extLst>
          </p:cNvPr>
          <p:cNvCxnSpPr/>
          <p:nvPr/>
        </p:nvCxnSpPr>
        <p:spPr bwMode="auto">
          <a:xfrm>
            <a:off x="6058544" y="4495332"/>
            <a:ext cx="2610348" cy="0"/>
          </a:xfrm>
          <a:prstGeom prst="line">
            <a:avLst/>
          </a:prstGeom>
          <a:no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25888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30B67121-198F-243F-A75B-D1F1FC5EF030}"/>
              </a:ext>
            </a:extLst>
          </p:cNvPr>
          <p:cNvPicPr>
            <a:picLocks noChangeAspect="1"/>
          </p:cNvPicPr>
          <p:nvPr/>
        </p:nvPicPr>
        <p:blipFill>
          <a:blip r:embed="rId3"/>
          <a:stretch>
            <a:fillRect/>
          </a:stretch>
        </p:blipFill>
        <p:spPr>
          <a:xfrm>
            <a:off x="178614" y="998676"/>
            <a:ext cx="9548771" cy="5649815"/>
          </a:xfrm>
          <a:prstGeom prst="rect">
            <a:avLst/>
          </a:prstGeom>
        </p:spPr>
      </p:pic>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엔비디아 </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AI</a:t>
            </a: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반도체 로드맵</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spTree>
    <p:extLst>
      <p:ext uri="{BB962C8B-B14F-4D97-AF65-F5344CB8AC3E}">
        <p14:creationId xmlns:p14="http://schemas.microsoft.com/office/powerpoint/2010/main" val="271722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10</a:t>
            </a: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월 </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30</a:t>
            </a: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일 월요 라이브</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sp>
        <p:nvSpPr>
          <p:cNvPr id="4" name="TextBox 3">
            <a:extLst>
              <a:ext uri="{FF2B5EF4-FFF2-40B4-BE49-F238E27FC236}">
                <a16:creationId xmlns:a16="http://schemas.microsoft.com/office/drawing/2014/main" id="{A456192C-411B-4535-6D88-55B8CB99D7A6}"/>
              </a:ext>
            </a:extLst>
          </p:cNvPr>
          <p:cNvSpPr txBox="1"/>
          <p:nvPr/>
        </p:nvSpPr>
        <p:spPr>
          <a:xfrm>
            <a:off x="902759" y="2085967"/>
            <a:ext cx="7741032" cy="477054"/>
          </a:xfrm>
          <a:prstGeom prst="rect">
            <a:avLst/>
          </a:prstGeom>
          <a:noFill/>
        </p:spPr>
        <p:txBody>
          <a:bodyPr wrap="square" rtlCol="0">
            <a:spAutoFit/>
          </a:bodyPr>
          <a:lstStyle/>
          <a:p>
            <a:r>
              <a:rPr lang="en-US" altLang="ko-KR" sz="2500">
                <a:latin typeface="KoPub바탕체 Medium" panose="00000600000000000000" pitchFamily="2" charset="-127"/>
                <a:ea typeface="KoPub바탕체 Medium" panose="00000600000000000000" pitchFamily="2" charset="-127"/>
              </a:rPr>
              <a:t>- </a:t>
            </a:r>
            <a:r>
              <a:rPr lang="ko-KR" altLang="en-US" sz="2500">
                <a:latin typeface="KoPub바탕체 Medium" panose="00000600000000000000" pitchFamily="2" charset="-127"/>
                <a:ea typeface="KoPub바탕체 Medium" panose="00000600000000000000" pitchFamily="2" charset="-127"/>
              </a:rPr>
              <a:t>빅테크 실적 점검 및 시사점</a:t>
            </a:r>
          </a:p>
        </p:txBody>
      </p:sp>
      <p:sp>
        <p:nvSpPr>
          <p:cNvPr id="5" name="TextBox 4">
            <a:extLst>
              <a:ext uri="{FF2B5EF4-FFF2-40B4-BE49-F238E27FC236}">
                <a16:creationId xmlns:a16="http://schemas.microsoft.com/office/drawing/2014/main" id="{FA8F0005-8B7C-046F-98F0-D9DF188CF6B7}"/>
              </a:ext>
            </a:extLst>
          </p:cNvPr>
          <p:cNvSpPr txBox="1"/>
          <p:nvPr/>
        </p:nvSpPr>
        <p:spPr>
          <a:xfrm>
            <a:off x="902759" y="3859213"/>
            <a:ext cx="7741032" cy="477054"/>
          </a:xfrm>
          <a:prstGeom prst="rect">
            <a:avLst/>
          </a:prstGeom>
          <a:noFill/>
        </p:spPr>
        <p:txBody>
          <a:bodyPr wrap="square" rtlCol="0">
            <a:spAutoFit/>
          </a:bodyPr>
          <a:lstStyle/>
          <a:p>
            <a:r>
              <a:rPr lang="en-US" altLang="ko-KR" sz="2500">
                <a:latin typeface="KoPub바탕체 Medium" panose="00000600000000000000" pitchFamily="2" charset="-127"/>
                <a:ea typeface="KoPub바탕체 Medium" panose="00000600000000000000" pitchFamily="2" charset="-127"/>
              </a:rPr>
              <a:t>- </a:t>
            </a:r>
            <a:r>
              <a:rPr lang="ko-KR" altLang="en-US" sz="2500">
                <a:latin typeface="KoPub바탕체 Medium" panose="00000600000000000000" pitchFamily="2" charset="-127"/>
                <a:ea typeface="KoPub바탕체 Medium" panose="00000600000000000000" pitchFamily="2" charset="-127"/>
              </a:rPr>
              <a:t>반도체 업황 회복할 수 있을까</a:t>
            </a:r>
            <a:r>
              <a:rPr lang="en-US" altLang="ko-KR" sz="2500">
                <a:latin typeface="KoPub바탕체 Medium" panose="00000600000000000000" pitchFamily="2" charset="-127"/>
                <a:ea typeface="KoPub바탕체 Medium" panose="00000600000000000000" pitchFamily="2" charset="-127"/>
              </a:rPr>
              <a:t>?</a:t>
            </a:r>
            <a:endParaRPr lang="ko-KR" altLang="en-US" sz="2500">
              <a:latin typeface="KoPub바탕체 Medium" panose="00000600000000000000" pitchFamily="2" charset="-127"/>
              <a:ea typeface="KoPub바탕체 Medium" panose="00000600000000000000" pitchFamily="2" charset="-127"/>
            </a:endParaRPr>
          </a:p>
        </p:txBody>
      </p:sp>
      <p:sp>
        <p:nvSpPr>
          <p:cNvPr id="6" name="TextBox 5">
            <a:extLst>
              <a:ext uri="{FF2B5EF4-FFF2-40B4-BE49-F238E27FC236}">
                <a16:creationId xmlns:a16="http://schemas.microsoft.com/office/drawing/2014/main" id="{674C0466-1A8F-B3F2-D8F2-8EC31B0D8A46}"/>
              </a:ext>
            </a:extLst>
          </p:cNvPr>
          <p:cNvSpPr txBox="1"/>
          <p:nvPr/>
        </p:nvSpPr>
        <p:spPr>
          <a:xfrm>
            <a:off x="902759" y="2966240"/>
            <a:ext cx="7741032" cy="477054"/>
          </a:xfrm>
          <a:prstGeom prst="rect">
            <a:avLst/>
          </a:prstGeom>
          <a:noFill/>
        </p:spPr>
        <p:txBody>
          <a:bodyPr wrap="square" rtlCol="0">
            <a:spAutoFit/>
          </a:bodyPr>
          <a:lstStyle/>
          <a:p>
            <a:r>
              <a:rPr lang="en-US" altLang="ko-KR" sz="2500">
                <a:latin typeface="KoPub바탕체 Medium" panose="00000600000000000000" pitchFamily="2" charset="-127"/>
                <a:ea typeface="KoPub바탕체 Medium" panose="00000600000000000000" pitchFamily="2" charset="-127"/>
              </a:rPr>
              <a:t>- </a:t>
            </a:r>
            <a:r>
              <a:rPr lang="ko-KR" altLang="en-US" sz="2500">
                <a:latin typeface="KoPub바탕체 Medium" panose="00000600000000000000" pitchFamily="2" charset="-127"/>
                <a:ea typeface="KoPub바탕체 Medium" panose="00000600000000000000" pitchFamily="2" charset="-127"/>
              </a:rPr>
              <a:t>미국 소프트웨어 업종 기회일까</a:t>
            </a:r>
            <a:r>
              <a:rPr lang="en-US" altLang="ko-KR" sz="2500">
                <a:latin typeface="KoPub바탕체 Medium" panose="00000600000000000000" pitchFamily="2" charset="-127"/>
                <a:ea typeface="KoPub바탕체 Medium" panose="00000600000000000000" pitchFamily="2" charset="-127"/>
              </a:rPr>
              <a:t>? </a:t>
            </a:r>
            <a:r>
              <a:rPr lang="ko-KR" altLang="en-US" sz="2500">
                <a:latin typeface="KoPub바탕체 Medium" panose="00000600000000000000" pitchFamily="2" charset="-127"/>
                <a:ea typeface="KoPub바탕체 Medium" panose="00000600000000000000" pitchFamily="2" charset="-127"/>
              </a:rPr>
              <a:t>어떤 기업</a:t>
            </a:r>
            <a:r>
              <a:rPr lang="en-US" altLang="ko-KR" sz="2500">
                <a:latin typeface="KoPub바탕체 Medium" panose="00000600000000000000" pitchFamily="2" charset="-127"/>
                <a:ea typeface="KoPub바탕체 Medium" panose="00000600000000000000" pitchFamily="2" charset="-127"/>
              </a:rPr>
              <a:t>?</a:t>
            </a:r>
            <a:endParaRPr lang="ko-KR" altLang="en-US" sz="2500">
              <a:latin typeface="KoPub바탕체 Medium" panose="00000600000000000000" pitchFamily="2" charset="-127"/>
              <a:ea typeface="KoPub바탕체 Medium" panose="00000600000000000000" pitchFamily="2" charset="-127"/>
            </a:endParaRPr>
          </a:p>
        </p:txBody>
      </p:sp>
      <p:sp>
        <p:nvSpPr>
          <p:cNvPr id="7" name="TextBox 6">
            <a:extLst>
              <a:ext uri="{FF2B5EF4-FFF2-40B4-BE49-F238E27FC236}">
                <a16:creationId xmlns:a16="http://schemas.microsoft.com/office/drawing/2014/main" id="{6248E816-1CFC-359D-46AB-E553CD946660}"/>
              </a:ext>
            </a:extLst>
          </p:cNvPr>
          <p:cNvSpPr txBox="1"/>
          <p:nvPr/>
        </p:nvSpPr>
        <p:spPr>
          <a:xfrm>
            <a:off x="919087" y="4752186"/>
            <a:ext cx="7741032" cy="477054"/>
          </a:xfrm>
          <a:prstGeom prst="rect">
            <a:avLst/>
          </a:prstGeom>
          <a:noFill/>
        </p:spPr>
        <p:txBody>
          <a:bodyPr wrap="square" rtlCol="0">
            <a:spAutoFit/>
          </a:bodyPr>
          <a:lstStyle/>
          <a:p>
            <a:r>
              <a:rPr lang="en-US" altLang="ko-KR" sz="2500">
                <a:latin typeface="KoPub바탕체 Medium" panose="00000600000000000000" pitchFamily="2" charset="-127"/>
                <a:ea typeface="KoPub바탕체 Medium" panose="00000600000000000000" pitchFamily="2" charset="-127"/>
              </a:rPr>
              <a:t>- </a:t>
            </a:r>
            <a:r>
              <a:rPr lang="ko-KR" altLang="en-US" sz="2500">
                <a:latin typeface="KoPub바탕체 Medium" panose="00000600000000000000" pitchFamily="2" charset="-127"/>
                <a:ea typeface="KoPub바탕체 Medium" panose="00000600000000000000" pitchFamily="2" charset="-127"/>
              </a:rPr>
              <a:t>엔비디아 </a:t>
            </a:r>
            <a:r>
              <a:rPr lang="en-US" altLang="ko-KR" sz="2500">
                <a:latin typeface="KoPub바탕체 Medium" panose="00000600000000000000" pitchFamily="2" charset="-127"/>
                <a:ea typeface="KoPub바탕체 Medium" panose="00000600000000000000" pitchFamily="2" charset="-127"/>
              </a:rPr>
              <a:t>400</a:t>
            </a:r>
            <a:r>
              <a:rPr lang="ko-KR" altLang="en-US" sz="2500">
                <a:latin typeface="KoPub바탕체 Medium" panose="00000600000000000000" pitchFamily="2" charset="-127"/>
                <a:ea typeface="KoPub바탕체 Medium" panose="00000600000000000000" pitchFamily="2" charset="-127"/>
              </a:rPr>
              <a:t>달러</a:t>
            </a:r>
            <a:r>
              <a:rPr lang="en-US" altLang="ko-KR" sz="2500">
                <a:latin typeface="KoPub바탕체 Medium" panose="00000600000000000000" pitchFamily="2" charset="-127"/>
                <a:ea typeface="KoPub바탕체 Medium" panose="00000600000000000000" pitchFamily="2" charset="-127"/>
              </a:rPr>
              <a:t>, </a:t>
            </a:r>
            <a:r>
              <a:rPr lang="ko-KR" altLang="en-US" sz="2500">
                <a:latin typeface="KoPub바탕체 Medium" panose="00000600000000000000" pitchFamily="2" charset="-127"/>
                <a:ea typeface="KoPub바탕체 Medium" panose="00000600000000000000" pitchFamily="2" charset="-127"/>
              </a:rPr>
              <a:t>테슬라 </a:t>
            </a:r>
            <a:r>
              <a:rPr lang="en-US" altLang="ko-KR" sz="2500">
                <a:latin typeface="KoPub바탕체 Medium" panose="00000600000000000000" pitchFamily="2" charset="-127"/>
                <a:ea typeface="KoPub바탕체 Medium" panose="00000600000000000000" pitchFamily="2" charset="-127"/>
              </a:rPr>
              <a:t>200</a:t>
            </a:r>
            <a:r>
              <a:rPr lang="ko-KR" altLang="en-US" sz="2500">
                <a:latin typeface="KoPub바탕체 Medium" panose="00000600000000000000" pitchFamily="2" charset="-127"/>
                <a:ea typeface="KoPub바탕체 Medium" panose="00000600000000000000" pitchFamily="2" charset="-127"/>
              </a:rPr>
              <a:t>달러 수성할 수 있는가</a:t>
            </a:r>
            <a:r>
              <a:rPr lang="en-US" altLang="ko-KR" sz="2500">
                <a:latin typeface="KoPub바탕체 Medium" panose="00000600000000000000" pitchFamily="2" charset="-127"/>
                <a:ea typeface="KoPub바탕체 Medium" panose="00000600000000000000" pitchFamily="2" charset="-127"/>
              </a:rPr>
              <a:t>?</a:t>
            </a:r>
            <a:endParaRPr lang="ko-KR" altLang="en-US" sz="2500">
              <a:latin typeface="KoPub바탕체 Medium" panose="00000600000000000000" pitchFamily="2" charset="-127"/>
              <a:ea typeface="KoPub바탕체 Medium" panose="00000600000000000000" pitchFamily="2" charset="-127"/>
            </a:endParaRPr>
          </a:p>
        </p:txBody>
      </p:sp>
    </p:spTree>
    <p:extLst>
      <p:ext uri="{BB962C8B-B14F-4D97-AF65-F5344CB8AC3E}">
        <p14:creationId xmlns:p14="http://schemas.microsoft.com/office/powerpoint/2010/main" val="105168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엔비디아 </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AI</a:t>
            </a: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반도체 과거 로드맵</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2050" name="Picture 2" descr="Image">
            <a:extLst>
              <a:ext uri="{FF2B5EF4-FFF2-40B4-BE49-F238E27FC236}">
                <a16:creationId xmlns:a16="http://schemas.microsoft.com/office/drawing/2014/main" id="{DF660556-68EE-8E7E-F353-702040807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36" y="1538748"/>
            <a:ext cx="8632502" cy="453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315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테슬라 주가</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4" name="그림 3">
            <a:extLst>
              <a:ext uri="{FF2B5EF4-FFF2-40B4-BE49-F238E27FC236}">
                <a16:creationId xmlns:a16="http://schemas.microsoft.com/office/drawing/2014/main" id="{4ED09904-0E9A-099F-37F5-896795C330AD}"/>
              </a:ext>
            </a:extLst>
          </p:cNvPr>
          <p:cNvPicPr>
            <a:picLocks noChangeAspect="1"/>
          </p:cNvPicPr>
          <p:nvPr/>
        </p:nvPicPr>
        <p:blipFill>
          <a:blip r:embed="rId3"/>
          <a:stretch>
            <a:fillRect/>
          </a:stretch>
        </p:blipFill>
        <p:spPr>
          <a:xfrm>
            <a:off x="1179404" y="1448736"/>
            <a:ext cx="7547191" cy="4841027"/>
          </a:xfrm>
          <a:prstGeom prst="rect">
            <a:avLst/>
          </a:prstGeom>
        </p:spPr>
      </p:pic>
    </p:spTree>
    <p:extLst>
      <p:ext uri="{BB962C8B-B14F-4D97-AF65-F5344CB8AC3E}">
        <p14:creationId xmlns:p14="http://schemas.microsoft.com/office/powerpoint/2010/main" val="396768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테슬라 주가</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4" name="그림 3">
            <a:extLst>
              <a:ext uri="{FF2B5EF4-FFF2-40B4-BE49-F238E27FC236}">
                <a16:creationId xmlns:a16="http://schemas.microsoft.com/office/drawing/2014/main" id="{4ED09904-0E9A-099F-37F5-896795C330AD}"/>
              </a:ext>
            </a:extLst>
          </p:cNvPr>
          <p:cNvPicPr>
            <a:picLocks noChangeAspect="1"/>
          </p:cNvPicPr>
          <p:nvPr/>
        </p:nvPicPr>
        <p:blipFill rotWithShape="1">
          <a:blip r:embed="rId3"/>
          <a:srcRect t="48343"/>
          <a:stretch/>
        </p:blipFill>
        <p:spPr>
          <a:xfrm>
            <a:off x="902460" y="1718772"/>
            <a:ext cx="8089089" cy="4030919"/>
          </a:xfrm>
          <a:prstGeom prst="rect">
            <a:avLst/>
          </a:prstGeom>
        </p:spPr>
      </p:pic>
      <p:sp>
        <p:nvSpPr>
          <p:cNvPr id="2" name="화살표: 오른쪽 1">
            <a:extLst>
              <a:ext uri="{FF2B5EF4-FFF2-40B4-BE49-F238E27FC236}">
                <a16:creationId xmlns:a16="http://schemas.microsoft.com/office/drawing/2014/main" id="{5CCD0D9E-8AAB-3E65-B6D4-F8DC561E72CA}"/>
              </a:ext>
            </a:extLst>
          </p:cNvPr>
          <p:cNvSpPr/>
          <p:nvPr/>
        </p:nvSpPr>
        <p:spPr bwMode="auto">
          <a:xfrm rot="19068246">
            <a:off x="2785567" y="4338724"/>
            <a:ext cx="1170156" cy="180024"/>
          </a:xfrm>
          <a:prstGeom prst="rightArrow">
            <a:avLst/>
          </a:prstGeom>
          <a:solidFill>
            <a:srgbClr val="FFC000"/>
          </a:solidFill>
          <a:ln w="9525" cap="flat" cmpd="sng" algn="ctr">
            <a:noFill/>
            <a:prstDash val="dashDot"/>
            <a:round/>
            <a:headEnd type="none" w="med" len="med"/>
            <a:tailEnd type="none" w="med" len="med"/>
          </a:ln>
          <a:effectLst/>
        </p:spPr>
        <p:txBody>
          <a:bodyPr vert="horz" wrap="square" lIns="0" tIns="0" rIns="0" bIns="0" numCol="1" rtlCol="0" anchor="b" anchorCtr="0" compatLnSpc="1">
            <a:prstTxWarp prst="textNoShape">
              <a:avLst/>
            </a:prstTxWarp>
            <a:noAutofit/>
          </a:bodyPr>
          <a:lstStyle/>
          <a:p>
            <a:pPr marL="88900" marR="0" indent="-88900" algn="just" defTabSz="914400" rtl="0" eaLnBrk="1" fontAlgn="b" latinLnBrk="0" hangingPunct="1">
              <a:lnSpc>
                <a:spcPct val="100000"/>
              </a:lnSpc>
              <a:spcBef>
                <a:spcPct val="0"/>
              </a:spcBef>
              <a:spcAft>
                <a:spcPct val="0"/>
              </a:spcAft>
              <a:buClrTx/>
              <a:buSzTx/>
              <a:buFontTx/>
              <a:buChar char="•"/>
              <a:tabLst/>
            </a:pPr>
            <a:endParaRPr kumimoji="0" lang="ko-KR" altLang="en-US" sz="1100" b="0" i="0" u="none" strike="noStrike" cap="none" normalizeH="0" baseline="0" dirty="0">
              <a:ln>
                <a:noFill/>
              </a:ln>
              <a:solidFill>
                <a:srgbClr val="000000"/>
              </a:solidFill>
              <a:effectLst/>
              <a:latin typeface="Arial" charset="0"/>
              <a:ea typeface="가는각진제목체" pitchFamily="18" charset="-127"/>
            </a:endParaRPr>
          </a:p>
        </p:txBody>
      </p:sp>
      <p:sp>
        <p:nvSpPr>
          <p:cNvPr id="5" name="화살표: 오른쪽 4">
            <a:extLst>
              <a:ext uri="{FF2B5EF4-FFF2-40B4-BE49-F238E27FC236}">
                <a16:creationId xmlns:a16="http://schemas.microsoft.com/office/drawing/2014/main" id="{6868220A-DA15-9AF8-188F-C7505852A9C0}"/>
              </a:ext>
            </a:extLst>
          </p:cNvPr>
          <p:cNvSpPr/>
          <p:nvPr/>
        </p:nvSpPr>
        <p:spPr bwMode="auto">
          <a:xfrm rot="17581874">
            <a:off x="3691243" y="3295540"/>
            <a:ext cx="1170156" cy="180024"/>
          </a:xfrm>
          <a:prstGeom prst="rightArrow">
            <a:avLst/>
          </a:prstGeom>
          <a:solidFill>
            <a:srgbClr val="FFC000"/>
          </a:solidFill>
          <a:ln w="9525" cap="flat" cmpd="sng" algn="ctr">
            <a:noFill/>
            <a:prstDash val="dashDot"/>
            <a:round/>
            <a:headEnd type="none" w="med" len="med"/>
            <a:tailEnd type="none" w="med" len="med"/>
          </a:ln>
          <a:effectLst/>
        </p:spPr>
        <p:txBody>
          <a:bodyPr vert="horz" wrap="square" lIns="0" tIns="0" rIns="0" bIns="0" numCol="1" rtlCol="0" anchor="b" anchorCtr="0" compatLnSpc="1">
            <a:prstTxWarp prst="textNoShape">
              <a:avLst/>
            </a:prstTxWarp>
            <a:noAutofit/>
          </a:bodyPr>
          <a:lstStyle/>
          <a:p>
            <a:pPr marL="88900" marR="0" indent="-88900" algn="just" defTabSz="914400" rtl="0" eaLnBrk="1" fontAlgn="b" latinLnBrk="0" hangingPunct="1">
              <a:lnSpc>
                <a:spcPct val="100000"/>
              </a:lnSpc>
              <a:spcBef>
                <a:spcPct val="0"/>
              </a:spcBef>
              <a:spcAft>
                <a:spcPct val="0"/>
              </a:spcAft>
              <a:buClrTx/>
              <a:buSzTx/>
              <a:buFontTx/>
              <a:buChar char="•"/>
              <a:tabLst/>
            </a:pPr>
            <a:endParaRPr kumimoji="0" lang="ko-KR" altLang="en-US" sz="1100" b="0" i="0" u="none" strike="noStrike" cap="none" normalizeH="0" baseline="0" dirty="0">
              <a:ln>
                <a:noFill/>
              </a:ln>
              <a:solidFill>
                <a:srgbClr val="000000"/>
              </a:solidFill>
              <a:effectLst/>
              <a:latin typeface="Arial" charset="0"/>
              <a:ea typeface="가는각진제목체" pitchFamily="18" charset="-127"/>
            </a:endParaRPr>
          </a:p>
        </p:txBody>
      </p:sp>
      <p:sp>
        <p:nvSpPr>
          <p:cNvPr id="6" name="화살표: 오른쪽 5">
            <a:extLst>
              <a:ext uri="{FF2B5EF4-FFF2-40B4-BE49-F238E27FC236}">
                <a16:creationId xmlns:a16="http://schemas.microsoft.com/office/drawing/2014/main" id="{117E1633-8E4C-AC23-83E0-A332D4353308}"/>
              </a:ext>
            </a:extLst>
          </p:cNvPr>
          <p:cNvSpPr/>
          <p:nvPr/>
        </p:nvSpPr>
        <p:spPr bwMode="auto">
          <a:xfrm rot="2551041">
            <a:off x="4526928" y="2998727"/>
            <a:ext cx="927739" cy="180024"/>
          </a:xfrm>
          <a:prstGeom prst="rightArrow">
            <a:avLst/>
          </a:prstGeom>
          <a:solidFill>
            <a:srgbClr val="FFC000"/>
          </a:solidFill>
          <a:ln w="9525" cap="flat" cmpd="sng" algn="ctr">
            <a:noFill/>
            <a:prstDash val="dashDot"/>
            <a:round/>
            <a:headEnd type="none" w="med" len="med"/>
            <a:tailEnd type="none" w="med" len="med"/>
          </a:ln>
          <a:effectLst/>
        </p:spPr>
        <p:txBody>
          <a:bodyPr vert="horz" wrap="square" lIns="0" tIns="0" rIns="0" bIns="0" numCol="1" rtlCol="0" anchor="b" anchorCtr="0" compatLnSpc="1">
            <a:prstTxWarp prst="textNoShape">
              <a:avLst/>
            </a:prstTxWarp>
            <a:noAutofit/>
          </a:bodyPr>
          <a:lstStyle/>
          <a:p>
            <a:pPr marL="88900" marR="0" indent="-88900" algn="just" defTabSz="914400" rtl="0" eaLnBrk="1" fontAlgn="b" latinLnBrk="0" hangingPunct="1">
              <a:lnSpc>
                <a:spcPct val="100000"/>
              </a:lnSpc>
              <a:spcBef>
                <a:spcPct val="0"/>
              </a:spcBef>
              <a:spcAft>
                <a:spcPct val="0"/>
              </a:spcAft>
              <a:buClrTx/>
              <a:buSzTx/>
              <a:buFontTx/>
              <a:buChar char="•"/>
              <a:tabLst/>
            </a:pPr>
            <a:endParaRPr kumimoji="0" lang="ko-KR" altLang="en-US" sz="1100" b="0" i="0" u="none" strike="noStrike" cap="none" normalizeH="0" baseline="0" dirty="0">
              <a:ln>
                <a:noFill/>
              </a:ln>
              <a:solidFill>
                <a:srgbClr val="000000"/>
              </a:solidFill>
              <a:effectLst/>
              <a:latin typeface="Arial" charset="0"/>
              <a:ea typeface="가는각진제목체" pitchFamily="18" charset="-127"/>
            </a:endParaRPr>
          </a:p>
        </p:txBody>
      </p:sp>
      <p:sp>
        <p:nvSpPr>
          <p:cNvPr id="7" name="화살표: 오른쪽 6">
            <a:extLst>
              <a:ext uri="{FF2B5EF4-FFF2-40B4-BE49-F238E27FC236}">
                <a16:creationId xmlns:a16="http://schemas.microsoft.com/office/drawing/2014/main" id="{1847AEE8-1120-AF9B-9DBE-D29C727403AF}"/>
              </a:ext>
            </a:extLst>
          </p:cNvPr>
          <p:cNvSpPr/>
          <p:nvPr/>
        </p:nvSpPr>
        <p:spPr bwMode="auto">
          <a:xfrm rot="16898649">
            <a:off x="5111449" y="2618893"/>
            <a:ext cx="927739" cy="180024"/>
          </a:xfrm>
          <a:prstGeom prst="rightArrow">
            <a:avLst/>
          </a:prstGeom>
          <a:solidFill>
            <a:srgbClr val="FFC000"/>
          </a:solidFill>
          <a:ln w="9525" cap="flat" cmpd="sng" algn="ctr">
            <a:noFill/>
            <a:prstDash val="dashDot"/>
            <a:round/>
            <a:headEnd type="none" w="med" len="med"/>
            <a:tailEnd type="none" w="med" len="med"/>
          </a:ln>
          <a:effectLst/>
        </p:spPr>
        <p:txBody>
          <a:bodyPr vert="horz" wrap="square" lIns="0" tIns="0" rIns="0" bIns="0" numCol="1" rtlCol="0" anchor="b" anchorCtr="0" compatLnSpc="1">
            <a:prstTxWarp prst="textNoShape">
              <a:avLst/>
            </a:prstTxWarp>
            <a:noAutofit/>
          </a:bodyPr>
          <a:lstStyle/>
          <a:p>
            <a:pPr marL="88900" marR="0" indent="-88900" algn="just" defTabSz="914400" rtl="0" eaLnBrk="1" fontAlgn="b" latinLnBrk="0" hangingPunct="1">
              <a:lnSpc>
                <a:spcPct val="100000"/>
              </a:lnSpc>
              <a:spcBef>
                <a:spcPct val="0"/>
              </a:spcBef>
              <a:spcAft>
                <a:spcPct val="0"/>
              </a:spcAft>
              <a:buClrTx/>
              <a:buSzTx/>
              <a:buFontTx/>
              <a:buChar char="•"/>
              <a:tabLst/>
            </a:pPr>
            <a:endParaRPr kumimoji="0" lang="ko-KR" altLang="en-US" sz="1100" b="0" i="0" u="none" strike="noStrike" cap="none" normalizeH="0" baseline="0" dirty="0">
              <a:ln>
                <a:noFill/>
              </a:ln>
              <a:solidFill>
                <a:srgbClr val="000000"/>
              </a:solidFill>
              <a:effectLst/>
              <a:latin typeface="Arial" charset="0"/>
              <a:ea typeface="가는각진제목체" pitchFamily="18" charset="-127"/>
            </a:endParaRPr>
          </a:p>
        </p:txBody>
      </p:sp>
      <p:sp>
        <p:nvSpPr>
          <p:cNvPr id="8" name="화살표: 오른쪽 7">
            <a:extLst>
              <a:ext uri="{FF2B5EF4-FFF2-40B4-BE49-F238E27FC236}">
                <a16:creationId xmlns:a16="http://schemas.microsoft.com/office/drawing/2014/main" id="{35D488D0-178D-5AAE-78F6-8D96307DB0CA}"/>
              </a:ext>
            </a:extLst>
          </p:cNvPr>
          <p:cNvSpPr/>
          <p:nvPr/>
        </p:nvSpPr>
        <p:spPr bwMode="auto">
          <a:xfrm rot="2426383">
            <a:off x="5847586" y="2618892"/>
            <a:ext cx="2272090" cy="180024"/>
          </a:xfrm>
          <a:prstGeom prst="rightArrow">
            <a:avLst/>
          </a:prstGeom>
          <a:solidFill>
            <a:srgbClr val="FFC000"/>
          </a:solidFill>
          <a:ln w="9525" cap="flat" cmpd="sng" algn="ctr">
            <a:noFill/>
            <a:prstDash val="dashDot"/>
            <a:round/>
            <a:headEnd type="none" w="med" len="med"/>
            <a:tailEnd type="none" w="med" len="med"/>
          </a:ln>
          <a:effectLst/>
        </p:spPr>
        <p:txBody>
          <a:bodyPr vert="horz" wrap="square" lIns="0" tIns="0" rIns="0" bIns="0" numCol="1" rtlCol="0" anchor="b" anchorCtr="0" compatLnSpc="1">
            <a:prstTxWarp prst="textNoShape">
              <a:avLst/>
            </a:prstTxWarp>
            <a:noAutofit/>
          </a:bodyPr>
          <a:lstStyle/>
          <a:p>
            <a:pPr marL="88900" marR="0" indent="-88900" algn="just" defTabSz="914400" rtl="0" eaLnBrk="1" fontAlgn="b" latinLnBrk="0" hangingPunct="1">
              <a:lnSpc>
                <a:spcPct val="100000"/>
              </a:lnSpc>
              <a:spcBef>
                <a:spcPct val="0"/>
              </a:spcBef>
              <a:spcAft>
                <a:spcPct val="0"/>
              </a:spcAft>
              <a:buClrTx/>
              <a:buSzTx/>
              <a:buFontTx/>
              <a:buChar char="•"/>
              <a:tabLst/>
            </a:pPr>
            <a:endParaRPr kumimoji="0" lang="ko-KR" altLang="en-US" sz="1100" b="0" i="0" u="none" strike="noStrike" cap="none" normalizeH="0" baseline="0" dirty="0">
              <a:ln>
                <a:noFill/>
              </a:ln>
              <a:solidFill>
                <a:srgbClr val="000000"/>
              </a:solidFill>
              <a:effectLst/>
              <a:latin typeface="Arial" charset="0"/>
              <a:ea typeface="가는각진제목체" pitchFamily="18" charset="-127"/>
            </a:endParaRPr>
          </a:p>
        </p:txBody>
      </p:sp>
      <p:sp>
        <p:nvSpPr>
          <p:cNvPr id="9" name="TextBox 8">
            <a:extLst>
              <a:ext uri="{FF2B5EF4-FFF2-40B4-BE49-F238E27FC236}">
                <a16:creationId xmlns:a16="http://schemas.microsoft.com/office/drawing/2014/main" id="{C270161E-2D9C-B5AE-39ED-BFED52E7CC0D}"/>
              </a:ext>
            </a:extLst>
          </p:cNvPr>
          <p:cNvSpPr txBox="1"/>
          <p:nvPr/>
        </p:nvSpPr>
        <p:spPr>
          <a:xfrm>
            <a:off x="2532177" y="3926524"/>
            <a:ext cx="987830" cy="430887"/>
          </a:xfrm>
          <a:prstGeom prst="rect">
            <a:avLst/>
          </a:prstGeom>
          <a:noFill/>
        </p:spPr>
        <p:txBody>
          <a:bodyPr wrap="square" rtlCol="0">
            <a:spAutoFit/>
          </a:bodyPr>
          <a:lstStyle/>
          <a:p>
            <a:pPr algn="ctr"/>
            <a:r>
              <a:rPr lang="en-US" altLang="ko-KR" b="1">
                <a:latin typeface="KoPub바탕체 Medium" panose="00000600000000000000" pitchFamily="2" charset="-127"/>
                <a:ea typeface="KoPub바탕체 Medium" panose="00000600000000000000" pitchFamily="2" charset="-127"/>
              </a:rPr>
              <a:t> </a:t>
            </a:r>
            <a:r>
              <a:rPr lang="ko-KR" altLang="en-US" b="1">
                <a:latin typeface="KoPub바탕체 Medium" panose="00000600000000000000" pitchFamily="2" charset="-127"/>
                <a:ea typeface="KoPub바탕체 Medium" panose="00000600000000000000" pitchFamily="2" charset="-127"/>
              </a:rPr>
              <a:t>모델</a:t>
            </a:r>
            <a:r>
              <a:rPr lang="en-US" altLang="ko-KR" b="1">
                <a:latin typeface="KoPub바탕체 Medium" panose="00000600000000000000" pitchFamily="2" charset="-127"/>
                <a:ea typeface="KoPub바탕체 Medium" panose="00000600000000000000" pitchFamily="2" charset="-127"/>
              </a:rPr>
              <a:t>3</a:t>
            </a:r>
            <a:br>
              <a:rPr lang="en-US" altLang="ko-KR" b="1">
                <a:latin typeface="KoPub바탕체 Medium" panose="00000600000000000000" pitchFamily="2" charset="-127"/>
                <a:ea typeface="KoPub바탕체 Medium" panose="00000600000000000000" pitchFamily="2" charset="-127"/>
              </a:rPr>
            </a:br>
            <a:r>
              <a:rPr lang="ko-KR" altLang="en-US" b="1">
                <a:latin typeface="KoPub바탕체 Medium" panose="00000600000000000000" pitchFamily="2" charset="-127"/>
                <a:ea typeface="KoPub바탕체 Medium" panose="00000600000000000000" pitchFamily="2" charset="-127"/>
              </a:rPr>
              <a:t>물량 확대</a:t>
            </a:r>
          </a:p>
        </p:txBody>
      </p:sp>
      <p:sp>
        <p:nvSpPr>
          <p:cNvPr id="10" name="TextBox 9">
            <a:extLst>
              <a:ext uri="{FF2B5EF4-FFF2-40B4-BE49-F238E27FC236}">
                <a16:creationId xmlns:a16="http://schemas.microsoft.com/office/drawing/2014/main" id="{8F3952E4-F408-64DF-D143-AD1E6A0CD7DE}"/>
              </a:ext>
            </a:extLst>
          </p:cNvPr>
          <p:cNvSpPr txBox="1"/>
          <p:nvPr/>
        </p:nvSpPr>
        <p:spPr>
          <a:xfrm>
            <a:off x="2963588" y="2881275"/>
            <a:ext cx="1391901" cy="600164"/>
          </a:xfrm>
          <a:prstGeom prst="rect">
            <a:avLst/>
          </a:prstGeom>
          <a:noFill/>
        </p:spPr>
        <p:txBody>
          <a:bodyPr wrap="square" rtlCol="0">
            <a:spAutoFit/>
          </a:bodyPr>
          <a:lstStyle/>
          <a:p>
            <a:pPr algn="ctr"/>
            <a:r>
              <a:rPr lang="en-US" altLang="ko-KR" b="1">
                <a:latin typeface="KoPub바탕체 Medium" panose="00000600000000000000" pitchFamily="2" charset="-127"/>
                <a:ea typeface="KoPub바탕체 Medium" panose="00000600000000000000" pitchFamily="2" charset="-127"/>
              </a:rPr>
              <a:t> </a:t>
            </a:r>
            <a:r>
              <a:rPr lang="ko-KR" altLang="en-US" b="1">
                <a:latin typeface="KoPub바탕체 Medium" panose="00000600000000000000" pitchFamily="2" charset="-127"/>
                <a:ea typeface="KoPub바탕체 Medium" panose="00000600000000000000" pitchFamily="2" charset="-127"/>
              </a:rPr>
              <a:t>중국 상해공장</a:t>
            </a:r>
            <a:br>
              <a:rPr lang="en-US" altLang="ko-KR" b="1">
                <a:latin typeface="KoPub바탕체 Medium" panose="00000600000000000000" pitchFamily="2" charset="-127"/>
                <a:ea typeface="KoPub바탕체 Medium" panose="00000600000000000000" pitchFamily="2" charset="-127"/>
              </a:rPr>
            </a:br>
            <a:r>
              <a:rPr lang="ko-KR" altLang="en-US" b="1">
                <a:latin typeface="KoPub바탕체 Medium" panose="00000600000000000000" pitchFamily="2" charset="-127"/>
                <a:ea typeface="KoPub바탕체 Medium" panose="00000600000000000000" pitchFamily="2" charset="-127"/>
              </a:rPr>
              <a:t>양산 본격화</a:t>
            </a:r>
            <a:br>
              <a:rPr lang="en-US" altLang="ko-KR" b="1">
                <a:latin typeface="KoPub바탕체 Medium" panose="00000600000000000000" pitchFamily="2" charset="-127"/>
                <a:ea typeface="KoPub바탕체 Medium" panose="00000600000000000000" pitchFamily="2" charset="-127"/>
              </a:rPr>
            </a:br>
            <a:r>
              <a:rPr lang="en-US" altLang="ko-KR" b="1">
                <a:latin typeface="KoPub바탕체 Medium" panose="00000600000000000000" pitchFamily="2" charset="-127"/>
                <a:ea typeface="KoPub바탕체 Medium" panose="00000600000000000000" pitchFamily="2" charset="-127"/>
              </a:rPr>
              <a:t>(</a:t>
            </a:r>
            <a:r>
              <a:rPr lang="ko-KR" altLang="en-US" b="1">
                <a:latin typeface="KoPub바탕체 Medium" panose="00000600000000000000" pitchFamily="2" charset="-127"/>
                <a:ea typeface="KoPub바탕체 Medium" panose="00000600000000000000" pitchFamily="2" charset="-127"/>
              </a:rPr>
              <a:t>특히 모델</a:t>
            </a:r>
            <a:r>
              <a:rPr lang="en-US" altLang="ko-KR" b="1">
                <a:latin typeface="KoPub바탕체 Medium" panose="00000600000000000000" pitchFamily="2" charset="-127"/>
                <a:ea typeface="KoPub바탕체 Medium" panose="00000600000000000000" pitchFamily="2" charset="-127"/>
              </a:rPr>
              <a:t>Y)</a:t>
            </a:r>
            <a:endParaRPr lang="ko-KR" altLang="en-US" b="1">
              <a:latin typeface="KoPub바탕체 Medium" panose="00000600000000000000" pitchFamily="2" charset="-127"/>
              <a:ea typeface="KoPub바탕체 Medium" panose="00000600000000000000" pitchFamily="2" charset="-127"/>
            </a:endParaRPr>
          </a:p>
        </p:txBody>
      </p:sp>
      <p:sp>
        <p:nvSpPr>
          <p:cNvPr id="11" name="TextBox 10">
            <a:extLst>
              <a:ext uri="{FF2B5EF4-FFF2-40B4-BE49-F238E27FC236}">
                <a16:creationId xmlns:a16="http://schemas.microsoft.com/office/drawing/2014/main" id="{26AF9635-E4CF-E52F-595D-9DBB36949610}"/>
              </a:ext>
            </a:extLst>
          </p:cNvPr>
          <p:cNvSpPr txBox="1"/>
          <p:nvPr/>
        </p:nvSpPr>
        <p:spPr>
          <a:xfrm>
            <a:off x="4104112" y="2493460"/>
            <a:ext cx="1391901" cy="430887"/>
          </a:xfrm>
          <a:prstGeom prst="rect">
            <a:avLst/>
          </a:prstGeom>
          <a:noFill/>
        </p:spPr>
        <p:txBody>
          <a:bodyPr wrap="square" rtlCol="0">
            <a:spAutoFit/>
          </a:bodyPr>
          <a:lstStyle/>
          <a:p>
            <a:pPr algn="ctr"/>
            <a:r>
              <a:rPr lang="en-US" altLang="ko-KR" b="1">
                <a:latin typeface="KoPub바탕체 Medium" panose="00000600000000000000" pitchFamily="2" charset="-127"/>
                <a:ea typeface="KoPub바탕체 Medium" panose="00000600000000000000" pitchFamily="2" charset="-127"/>
              </a:rPr>
              <a:t> </a:t>
            </a:r>
            <a:r>
              <a:rPr lang="ko-KR" altLang="en-US" b="1">
                <a:latin typeface="KoPub바탕체 Medium" panose="00000600000000000000" pitchFamily="2" charset="-127"/>
                <a:ea typeface="KoPub바탕체 Medium" panose="00000600000000000000" pitchFamily="2" charset="-127"/>
              </a:rPr>
              <a:t>비트코인 노이즈</a:t>
            </a:r>
            <a:br>
              <a:rPr lang="en-US" altLang="ko-KR" b="1">
                <a:latin typeface="KoPub바탕체 Medium" panose="00000600000000000000" pitchFamily="2" charset="-127"/>
                <a:ea typeface="KoPub바탕체 Medium" panose="00000600000000000000" pitchFamily="2" charset="-127"/>
              </a:rPr>
            </a:br>
            <a:r>
              <a:rPr lang="ko-KR" altLang="en-US" b="1">
                <a:latin typeface="KoPub바탕체 Medium" panose="00000600000000000000" pitchFamily="2" charset="-127"/>
                <a:ea typeface="KoPub바탕체 Medium" panose="00000600000000000000" pitchFamily="2" charset="-127"/>
              </a:rPr>
              <a:t>머스크 리스크</a:t>
            </a:r>
          </a:p>
        </p:txBody>
      </p:sp>
      <p:sp>
        <p:nvSpPr>
          <p:cNvPr id="12" name="TextBox 11">
            <a:extLst>
              <a:ext uri="{FF2B5EF4-FFF2-40B4-BE49-F238E27FC236}">
                <a16:creationId xmlns:a16="http://schemas.microsoft.com/office/drawing/2014/main" id="{40761F44-EDED-CB9B-52B3-12A14A3C101F}"/>
              </a:ext>
            </a:extLst>
          </p:cNvPr>
          <p:cNvSpPr txBox="1"/>
          <p:nvPr/>
        </p:nvSpPr>
        <p:spPr>
          <a:xfrm>
            <a:off x="4627888" y="1975142"/>
            <a:ext cx="1391901" cy="430887"/>
          </a:xfrm>
          <a:prstGeom prst="rect">
            <a:avLst/>
          </a:prstGeom>
          <a:noFill/>
        </p:spPr>
        <p:txBody>
          <a:bodyPr wrap="square" rtlCol="0">
            <a:spAutoFit/>
          </a:bodyPr>
          <a:lstStyle/>
          <a:p>
            <a:pPr algn="ctr"/>
            <a:r>
              <a:rPr lang="en-US" altLang="ko-KR" b="1">
                <a:latin typeface="KoPub바탕체 Medium" panose="00000600000000000000" pitchFamily="2" charset="-127"/>
                <a:ea typeface="KoPub바탕체 Medium" panose="00000600000000000000" pitchFamily="2" charset="-127"/>
              </a:rPr>
              <a:t> </a:t>
            </a:r>
            <a:r>
              <a:rPr lang="ko-KR" altLang="en-US" b="1">
                <a:latin typeface="KoPub바탕체 Medium" panose="00000600000000000000" pitchFamily="2" charset="-127"/>
                <a:ea typeface="KoPub바탕체 Medium" panose="00000600000000000000" pitchFamily="2" charset="-127"/>
              </a:rPr>
              <a:t>수익성 개선</a:t>
            </a:r>
            <a:br>
              <a:rPr lang="en-US" altLang="ko-KR" b="1">
                <a:latin typeface="KoPub바탕체 Medium" panose="00000600000000000000" pitchFamily="2" charset="-127"/>
                <a:ea typeface="KoPub바탕체 Medium" panose="00000600000000000000" pitchFamily="2" charset="-127"/>
              </a:rPr>
            </a:br>
            <a:r>
              <a:rPr lang="ko-KR" altLang="en-US" b="1">
                <a:latin typeface="KoPub바탕체 Medium" panose="00000600000000000000" pitchFamily="2" charset="-127"/>
                <a:ea typeface="KoPub바탕체 Medium" panose="00000600000000000000" pitchFamily="2" charset="-127"/>
              </a:rPr>
              <a:t>자율주행 기대감</a:t>
            </a:r>
          </a:p>
        </p:txBody>
      </p:sp>
      <p:sp>
        <p:nvSpPr>
          <p:cNvPr id="13" name="TextBox 12">
            <a:extLst>
              <a:ext uri="{FF2B5EF4-FFF2-40B4-BE49-F238E27FC236}">
                <a16:creationId xmlns:a16="http://schemas.microsoft.com/office/drawing/2014/main" id="{5CF95772-6B2C-62A5-4101-849875CB1A9E}"/>
              </a:ext>
            </a:extLst>
          </p:cNvPr>
          <p:cNvSpPr txBox="1"/>
          <p:nvPr/>
        </p:nvSpPr>
        <p:spPr>
          <a:xfrm>
            <a:off x="6844569" y="2637596"/>
            <a:ext cx="1391901" cy="600164"/>
          </a:xfrm>
          <a:prstGeom prst="rect">
            <a:avLst/>
          </a:prstGeom>
          <a:noFill/>
        </p:spPr>
        <p:txBody>
          <a:bodyPr wrap="square" rtlCol="0">
            <a:spAutoFit/>
          </a:bodyPr>
          <a:lstStyle/>
          <a:p>
            <a:pPr algn="ctr"/>
            <a:r>
              <a:rPr lang="ko-KR" altLang="en-US" b="1">
                <a:latin typeface="KoPub바탕체 Medium" panose="00000600000000000000" pitchFamily="2" charset="-127"/>
                <a:ea typeface="KoPub바탕체 Medium" panose="00000600000000000000" pitchFamily="2" charset="-127"/>
              </a:rPr>
              <a:t>전기차 경쟁심화</a:t>
            </a:r>
            <a:br>
              <a:rPr lang="en-US" altLang="ko-KR" b="1">
                <a:latin typeface="KoPub바탕체 Medium" panose="00000600000000000000" pitchFamily="2" charset="-127"/>
                <a:ea typeface="KoPub바탕체 Medium" panose="00000600000000000000" pitchFamily="2" charset="-127"/>
              </a:rPr>
            </a:br>
            <a:r>
              <a:rPr lang="ko-KR" altLang="en-US" b="1">
                <a:latin typeface="KoPub바탕체 Medium" panose="00000600000000000000" pitchFamily="2" charset="-127"/>
                <a:ea typeface="KoPub바탕체 Medium" panose="00000600000000000000" pitchFamily="2" charset="-127"/>
              </a:rPr>
              <a:t>수익성 둔화 우려</a:t>
            </a:r>
            <a:br>
              <a:rPr lang="en-US" altLang="ko-KR" b="1">
                <a:latin typeface="KoPub바탕체 Medium" panose="00000600000000000000" pitchFamily="2" charset="-127"/>
                <a:ea typeface="KoPub바탕체 Medium" panose="00000600000000000000" pitchFamily="2" charset="-127"/>
              </a:rPr>
            </a:br>
            <a:r>
              <a:rPr lang="ko-KR" altLang="en-US" b="1">
                <a:latin typeface="KoPub바탕체 Medium" panose="00000600000000000000" pitchFamily="2" charset="-127"/>
                <a:ea typeface="KoPub바탕체 Medium" panose="00000600000000000000" pitchFamily="2" charset="-127"/>
              </a:rPr>
              <a:t>자율주행 사업 지연</a:t>
            </a:r>
          </a:p>
        </p:txBody>
      </p:sp>
      <p:sp>
        <p:nvSpPr>
          <p:cNvPr id="14" name="TextBox 13">
            <a:extLst>
              <a:ext uri="{FF2B5EF4-FFF2-40B4-BE49-F238E27FC236}">
                <a16:creationId xmlns:a16="http://schemas.microsoft.com/office/drawing/2014/main" id="{DDAA501F-99CC-2B0D-6B9C-DD008D28ABC6}"/>
              </a:ext>
            </a:extLst>
          </p:cNvPr>
          <p:cNvSpPr txBox="1"/>
          <p:nvPr/>
        </p:nvSpPr>
        <p:spPr>
          <a:xfrm>
            <a:off x="5866289" y="2182957"/>
            <a:ext cx="1391901" cy="261610"/>
          </a:xfrm>
          <a:prstGeom prst="rect">
            <a:avLst/>
          </a:prstGeom>
          <a:noFill/>
        </p:spPr>
        <p:txBody>
          <a:bodyPr wrap="square" rtlCol="0">
            <a:spAutoFit/>
          </a:bodyPr>
          <a:lstStyle/>
          <a:p>
            <a:pPr algn="ctr"/>
            <a:r>
              <a:rPr lang="en-US" altLang="ko-KR" b="1">
                <a:latin typeface="KoPub바탕체 Medium" panose="00000600000000000000" pitchFamily="2" charset="-127"/>
                <a:ea typeface="KoPub바탕체 Medium" panose="00000600000000000000" pitchFamily="2" charset="-127"/>
              </a:rPr>
              <a:t> </a:t>
            </a:r>
            <a:r>
              <a:rPr lang="ko-KR" altLang="en-US" b="1">
                <a:latin typeface="KoPub바탕체 Medium" panose="00000600000000000000" pitchFamily="2" charset="-127"/>
                <a:ea typeface="KoPub바탕체 Medium" panose="00000600000000000000" pitchFamily="2" charset="-127"/>
              </a:rPr>
              <a:t>성장주 조정</a:t>
            </a:r>
          </a:p>
        </p:txBody>
      </p:sp>
    </p:spTree>
    <p:extLst>
      <p:ext uri="{BB962C8B-B14F-4D97-AF65-F5344CB8AC3E}">
        <p14:creationId xmlns:p14="http://schemas.microsoft.com/office/powerpoint/2010/main" val="123307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500AE2C-F1D8-2874-3593-FC95FC021935}"/>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테슬라 밸류에이션</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4" name="그림 3">
            <a:extLst>
              <a:ext uri="{FF2B5EF4-FFF2-40B4-BE49-F238E27FC236}">
                <a16:creationId xmlns:a16="http://schemas.microsoft.com/office/drawing/2014/main" id="{EF6B0027-6F08-2720-7F79-5C93D7BCF452}"/>
              </a:ext>
            </a:extLst>
          </p:cNvPr>
          <p:cNvPicPr>
            <a:picLocks noChangeAspect="1"/>
          </p:cNvPicPr>
          <p:nvPr/>
        </p:nvPicPr>
        <p:blipFill>
          <a:blip r:embed="rId3"/>
          <a:stretch>
            <a:fillRect/>
          </a:stretch>
        </p:blipFill>
        <p:spPr>
          <a:xfrm>
            <a:off x="651474" y="1538748"/>
            <a:ext cx="8481126" cy="1891428"/>
          </a:xfrm>
          <a:prstGeom prst="rect">
            <a:avLst/>
          </a:prstGeom>
        </p:spPr>
      </p:pic>
      <p:pic>
        <p:nvPicPr>
          <p:cNvPr id="6" name="그림 5">
            <a:extLst>
              <a:ext uri="{FF2B5EF4-FFF2-40B4-BE49-F238E27FC236}">
                <a16:creationId xmlns:a16="http://schemas.microsoft.com/office/drawing/2014/main" id="{F20C620C-333B-8469-ADD6-C2AC55053CBB}"/>
              </a:ext>
            </a:extLst>
          </p:cNvPr>
          <p:cNvPicPr>
            <a:picLocks noChangeAspect="1"/>
          </p:cNvPicPr>
          <p:nvPr/>
        </p:nvPicPr>
        <p:blipFill>
          <a:blip r:embed="rId4"/>
          <a:stretch>
            <a:fillRect/>
          </a:stretch>
        </p:blipFill>
        <p:spPr>
          <a:xfrm>
            <a:off x="651474" y="3879060"/>
            <a:ext cx="8481126" cy="1800240"/>
          </a:xfrm>
          <a:prstGeom prst="rect">
            <a:avLst/>
          </a:prstGeom>
        </p:spPr>
      </p:pic>
    </p:spTree>
    <p:extLst>
      <p:ext uri="{BB962C8B-B14F-4D97-AF65-F5344CB8AC3E}">
        <p14:creationId xmlns:p14="http://schemas.microsoft.com/office/powerpoint/2010/main" val="2969410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500AE2C-F1D8-2874-3593-FC95FC021935}"/>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Q&amp;A</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sp>
        <p:nvSpPr>
          <p:cNvPr id="5" name="TextBox 4">
            <a:extLst>
              <a:ext uri="{FF2B5EF4-FFF2-40B4-BE49-F238E27FC236}">
                <a16:creationId xmlns:a16="http://schemas.microsoft.com/office/drawing/2014/main" id="{72B5D205-4C83-9191-8642-6312A4339EF2}"/>
              </a:ext>
            </a:extLst>
          </p:cNvPr>
          <p:cNvSpPr txBox="1"/>
          <p:nvPr/>
        </p:nvSpPr>
        <p:spPr>
          <a:xfrm>
            <a:off x="722436" y="2554158"/>
            <a:ext cx="5400674" cy="784830"/>
          </a:xfrm>
          <a:prstGeom prst="rect">
            <a:avLst/>
          </a:prstGeom>
          <a:noFill/>
        </p:spPr>
        <p:txBody>
          <a:bodyPr wrap="square">
            <a:spAutoFit/>
          </a:bodyPr>
          <a:lstStyle/>
          <a:p>
            <a:pPr algn="l"/>
            <a:r>
              <a:rPr lang="ko-KR" altLang="en-US" sz="1500" b="1">
                <a:solidFill>
                  <a:srgbClr val="202124"/>
                </a:solidFill>
                <a:effectLst/>
                <a:latin typeface="Roboto" panose="02000000000000000000" pitchFamily="2" charset="0"/>
              </a:rPr>
              <a:t>음</a:t>
            </a:r>
            <a:r>
              <a:rPr lang="en-US" altLang="ko-KR" sz="1500" b="1">
                <a:solidFill>
                  <a:srgbClr val="202124"/>
                </a:solidFill>
                <a:effectLst/>
                <a:latin typeface="Roboto" panose="02000000000000000000" pitchFamily="2" charset="0"/>
              </a:rPr>
              <a:t>... </a:t>
            </a:r>
            <a:r>
              <a:rPr lang="ko-KR" altLang="en-US" sz="1500" b="1">
                <a:solidFill>
                  <a:srgbClr val="202124"/>
                </a:solidFill>
                <a:effectLst/>
                <a:latin typeface="Roboto" panose="02000000000000000000" pitchFamily="2" charset="0"/>
              </a:rPr>
              <a:t>리얼티인컴부탁드립니당</a:t>
            </a:r>
          </a:p>
          <a:p>
            <a:br>
              <a:rPr lang="ko-KR" altLang="en-US" sz="1500" b="1"/>
            </a:br>
            <a:endParaRPr lang="ko-KR" altLang="en-US" sz="1500" b="1"/>
          </a:p>
        </p:txBody>
      </p:sp>
      <p:sp>
        <p:nvSpPr>
          <p:cNvPr id="4" name="TextBox 3">
            <a:extLst>
              <a:ext uri="{FF2B5EF4-FFF2-40B4-BE49-F238E27FC236}">
                <a16:creationId xmlns:a16="http://schemas.microsoft.com/office/drawing/2014/main" id="{D92E13E6-040F-21A1-13DE-5D6AB840458C}"/>
              </a:ext>
            </a:extLst>
          </p:cNvPr>
          <p:cNvSpPr txBox="1"/>
          <p:nvPr/>
        </p:nvSpPr>
        <p:spPr>
          <a:xfrm>
            <a:off x="722436" y="3904338"/>
            <a:ext cx="8371116" cy="784830"/>
          </a:xfrm>
          <a:prstGeom prst="rect">
            <a:avLst/>
          </a:prstGeom>
          <a:noFill/>
        </p:spPr>
        <p:txBody>
          <a:bodyPr wrap="square">
            <a:spAutoFit/>
          </a:bodyPr>
          <a:lstStyle>
            <a:defPPr>
              <a:defRPr lang="ko-KR"/>
            </a:defPPr>
            <a:lvl1pPr>
              <a:defRPr sz="1500" b="1">
                <a:solidFill>
                  <a:srgbClr val="202124"/>
                </a:solidFill>
                <a:effectLst/>
                <a:latin typeface="Roboto" panose="02000000000000000000" pitchFamily="2" charset="0"/>
              </a:defRPr>
            </a:lvl1pPr>
          </a:lstStyle>
          <a:p>
            <a:r>
              <a:rPr lang="ko-KR" altLang="en-US"/>
              <a:t>최근 미국채 </a:t>
            </a:r>
            <a:r>
              <a:rPr lang="en-US" altLang="ko-KR"/>
              <a:t>10</a:t>
            </a:r>
            <a:r>
              <a:rPr lang="ko-KR" altLang="en-US"/>
              <a:t>년물이 급등하여 </a:t>
            </a:r>
            <a:r>
              <a:rPr lang="en-US" altLang="ko-KR"/>
              <a:t>5%</a:t>
            </a:r>
            <a:r>
              <a:rPr lang="ko-KR" altLang="en-US"/>
              <a:t>를 넘나들이있습니다</a:t>
            </a:r>
            <a:r>
              <a:rPr lang="en-US" altLang="ko-KR"/>
              <a:t>. </a:t>
            </a:r>
            <a:r>
              <a:rPr lang="ko-KR" altLang="en-US"/>
              <a:t>조만간 장단기 역전이 정상화될거같더군요</a:t>
            </a:r>
            <a:r>
              <a:rPr lang="en-US" altLang="ko-KR"/>
              <a:t>. </a:t>
            </a:r>
            <a:r>
              <a:rPr lang="ko-KR" altLang="en-US"/>
              <a:t>이때 역사적 흐름에서는 이러한 역전이 해소될 때 침체가 왔었는데 이에 대해서 어찌 생각하시나요</a:t>
            </a:r>
            <a:r>
              <a:rPr lang="en-US" altLang="ko-KR"/>
              <a:t>? </a:t>
            </a:r>
            <a:r>
              <a:rPr lang="ko-KR" altLang="en-US"/>
              <a:t>이때 대응을 어떻게 해야할까요</a:t>
            </a:r>
            <a:r>
              <a:rPr lang="en-US" altLang="ko-KR"/>
              <a:t>? </a:t>
            </a:r>
            <a:r>
              <a:rPr lang="ko-KR" altLang="en-US"/>
              <a:t>일부 현금화를 시켜놓는 것이 나을까요</a:t>
            </a:r>
            <a:r>
              <a:rPr lang="en-US" altLang="ko-KR"/>
              <a:t>?</a:t>
            </a:r>
            <a:endParaRPr lang="ko-KR" altLang="en-US"/>
          </a:p>
        </p:txBody>
      </p:sp>
    </p:spTree>
    <p:extLst>
      <p:ext uri="{BB962C8B-B14F-4D97-AF65-F5344CB8AC3E}">
        <p14:creationId xmlns:p14="http://schemas.microsoft.com/office/powerpoint/2010/main" val="32352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500AE2C-F1D8-2874-3593-FC95FC021935}"/>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Q&amp;A</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sp>
        <p:nvSpPr>
          <p:cNvPr id="8" name="TextBox 7">
            <a:extLst>
              <a:ext uri="{FF2B5EF4-FFF2-40B4-BE49-F238E27FC236}">
                <a16:creationId xmlns:a16="http://schemas.microsoft.com/office/drawing/2014/main" id="{2D395737-2AAF-8A23-8DC4-6B411620C169}"/>
              </a:ext>
            </a:extLst>
          </p:cNvPr>
          <p:cNvSpPr txBox="1"/>
          <p:nvPr/>
        </p:nvSpPr>
        <p:spPr>
          <a:xfrm>
            <a:off x="632424" y="1448736"/>
            <a:ext cx="8371116" cy="4478149"/>
          </a:xfrm>
          <a:prstGeom prst="rect">
            <a:avLst/>
          </a:prstGeom>
          <a:noFill/>
        </p:spPr>
        <p:txBody>
          <a:bodyPr wrap="square">
            <a:spAutoFit/>
          </a:bodyPr>
          <a:lstStyle>
            <a:defPPr>
              <a:defRPr lang="ko-KR"/>
            </a:defPPr>
            <a:lvl1pPr>
              <a:defRPr sz="1500" b="1">
                <a:solidFill>
                  <a:srgbClr val="202124"/>
                </a:solidFill>
                <a:effectLst/>
                <a:latin typeface="Roboto" panose="02000000000000000000" pitchFamily="2" charset="0"/>
              </a:defRPr>
            </a:lvl1pPr>
          </a:lstStyle>
          <a:p>
            <a:r>
              <a:rPr lang="en-US" altLang="ko-KR"/>
              <a:t>1. </a:t>
            </a:r>
            <a:r>
              <a:rPr lang="ko-KR" altLang="en-US"/>
              <a:t>엔비디아의 경우 최근 조정으로 </a:t>
            </a:r>
            <a:r>
              <a:rPr lang="en-US" altLang="ko-KR"/>
              <a:t>FWD PER</a:t>
            </a:r>
            <a:r>
              <a:rPr lang="ko-KR" altLang="en-US"/>
              <a:t>이 </a:t>
            </a:r>
            <a:r>
              <a:rPr lang="en-US" altLang="ko-KR"/>
              <a:t>25</a:t>
            </a:r>
            <a:r>
              <a:rPr lang="ko-KR" altLang="en-US"/>
              <a:t>근처까지 떨어진것 같습니다</a:t>
            </a:r>
            <a:r>
              <a:rPr lang="en-US" altLang="ko-KR"/>
              <a:t>. </a:t>
            </a:r>
            <a:r>
              <a:rPr lang="ko-KR" altLang="en-US"/>
              <a:t>미중 무역 추가 규제에 따라 매출액 </a:t>
            </a:r>
            <a:r>
              <a:rPr lang="en-US" altLang="ko-KR"/>
              <a:t>10% </a:t>
            </a:r>
            <a:r>
              <a:rPr lang="ko-KR" altLang="en-US"/>
              <a:t>정도 손해 받은것 같은데</a:t>
            </a:r>
            <a:r>
              <a:rPr lang="en-US" altLang="ko-KR"/>
              <a:t>, </a:t>
            </a:r>
            <a:r>
              <a:rPr lang="ko-KR" altLang="en-US"/>
              <a:t>물론 </a:t>
            </a:r>
            <a:r>
              <a:rPr lang="en-US" altLang="ko-KR"/>
              <a:t>AI</a:t>
            </a:r>
            <a:r>
              <a:rPr lang="ko-KR" altLang="en-US"/>
              <a:t>가속기의 쇼티지로 인해 충분히 커버가 가능하다고 보지만</a:t>
            </a:r>
            <a:r>
              <a:rPr lang="en-US" altLang="ko-KR"/>
              <a:t>, </a:t>
            </a:r>
            <a:r>
              <a:rPr lang="ko-KR" altLang="en-US"/>
              <a:t>장기적으로는 매력적인 중국시장 포기는 분명히 리스크가 될것 같습니다</a:t>
            </a:r>
            <a:r>
              <a:rPr lang="en-US" altLang="ko-KR"/>
              <a:t>. </a:t>
            </a:r>
            <a:r>
              <a:rPr lang="ko-KR" altLang="en-US"/>
              <a:t>내년 미국 경기 침체로 인해 </a:t>
            </a:r>
            <a:r>
              <a:rPr lang="en-US" altLang="ko-KR"/>
              <a:t>AI </a:t>
            </a:r>
            <a:r>
              <a:rPr lang="ko-KR" altLang="en-US"/>
              <a:t>투자가 보수적 전환 및 좀 더 가성비인 인텔이나 </a:t>
            </a:r>
            <a:r>
              <a:rPr lang="en-US" altLang="ko-KR"/>
              <a:t>AMD </a:t>
            </a:r>
            <a:r>
              <a:rPr lang="ko-KR" altLang="en-US"/>
              <a:t>가속기 구매로 전환시에 고가의 엔비디아의 실적에 악영향일것 같은데 어떻게 보시는지요</a:t>
            </a:r>
            <a:r>
              <a:rPr lang="en-US" altLang="ko-KR"/>
              <a:t>? </a:t>
            </a:r>
            <a:br>
              <a:rPr lang="en-US" altLang="ko-KR"/>
            </a:br>
            <a:br>
              <a:rPr lang="en-US" altLang="ko-KR"/>
            </a:br>
            <a:r>
              <a:rPr lang="en-US" altLang="ko-KR"/>
              <a:t>2. </a:t>
            </a:r>
            <a:r>
              <a:rPr lang="ko-KR" altLang="en-US"/>
              <a:t>최근 하이닉스 컨콜에서 내년 </a:t>
            </a:r>
            <a:r>
              <a:rPr lang="en-US" altLang="ko-KR"/>
              <a:t>HBM3/3E </a:t>
            </a:r>
            <a:r>
              <a:rPr lang="ko-KR" altLang="en-US"/>
              <a:t>케파가 </a:t>
            </a:r>
            <a:r>
              <a:rPr lang="en-US" altLang="ko-KR"/>
              <a:t>sold out </a:t>
            </a:r>
            <a:r>
              <a:rPr lang="ko-KR" altLang="en-US"/>
              <a:t>되었다고 오피셜로 밝혔습니다</a:t>
            </a:r>
            <a:r>
              <a:rPr lang="en-US" altLang="ko-KR"/>
              <a:t>. </a:t>
            </a:r>
            <a:r>
              <a:rPr lang="ko-KR" altLang="en-US"/>
              <a:t>이는 엔비디아 가속기도 공급 부족일것 같은데 </a:t>
            </a:r>
            <a:r>
              <a:rPr lang="en-US" altLang="ko-KR"/>
              <a:t>GH200/B100 </a:t>
            </a:r>
            <a:r>
              <a:rPr lang="ko-KR" altLang="en-US"/>
              <a:t>내년 출시 차세대 가속기 추가 수요에 대응을 위해 하이닉스 증설도 가능하다고 보시는지</a:t>
            </a:r>
            <a:r>
              <a:rPr lang="en-US" altLang="ko-KR"/>
              <a:t>? </a:t>
            </a:r>
            <a:r>
              <a:rPr lang="ko-KR" altLang="en-US"/>
              <a:t>아님 삼성이나 마이크론쪽 </a:t>
            </a:r>
            <a:r>
              <a:rPr lang="en-US" altLang="ko-KR"/>
              <a:t>HBM3E</a:t>
            </a:r>
            <a:r>
              <a:rPr lang="ko-KR" altLang="en-US"/>
              <a:t>를 받는다고 봐야 할까요</a:t>
            </a:r>
            <a:r>
              <a:rPr lang="en-US" altLang="ko-KR"/>
              <a:t>?</a:t>
            </a:r>
            <a:br>
              <a:rPr lang="en-US" altLang="ko-KR"/>
            </a:br>
            <a:br>
              <a:rPr lang="en-US" altLang="ko-KR"/>
            </a:br>
            <a:r>
              <a:rPr lang="en-US" altLang="ko-KR"/>
              <a:t>3. </a:t>
            </a:r>
            <a:r>
              <a:rPr lang="ko-KR" altLang="en-US"/>
              <a:t>테슬라의 주가 흐름도 상당히 지지부진 합니다</a:t>
            </a:r>
            <a:r>
              <a:rPr lang="en-US" altLang="ko-KR"/>
              <a:t>. 11/30</a:t>
            </a:r>
            <a:r>
              <a:rPr lang="ko-KR" altLang="en-US"/>
              <a:t>일 사이버트럭이 인도 된다고 오피셜로 말했지만</a:t>
            </a:r>
            <a:r>
              <a:rPr lang="en-US" altLang="ko-KR"/>
              <a:t>, </a:t>
            </a:r>
            <a:r>
              <a:rPr lang="ko-KR" altLang="en-US"/>
              <a:t>최근 </a:t>
            </a:r>
            <a:r>
              <a:rPr lang="en-US" altLang="ko-KR"/>
              <a:t>FORD F-150 </a:t>
            </a:r>
            <a:r>
              <a:rPr lang="ko-KR" altLang="en-US"/>
              <a:t>재고 급증과 </a:t>
            </a:r>
            <a:r>
              <a:rPr lang="en-US" altLang="ko-KR"/>
              <a:t>GM</a:t>
            </a:r>
            <a:r>
              <a:rPr lang="ko-KR" altLang="en-US"/>
              <a:t>의 전기차 계획 지연 등 센티가 상당히 안좋은데</a:t>
            </a:r>
            <a:r>
              <a:rPr lang="en-US" altLang="ko-KR"/>
              <a:t>, </a:t>
            </a:r>
            <a:r>
              <a:rPr lang="ko-KR" altLang="en-US"/>
              <a:t>사이버트럭이 주가 반등의 큰 매력이 될수 있을런지 궁금합니다</a:t>
            </a:r>
            <a:r>
              <a:rPr lang="en-US" altLang="ko-KR"/>
              <a:t>. </a:t>
            </a:r>
            <a:r>
              <a:rPr lang="ko-KR" altLang="en-US"/>
              <a:t>그게 아니면 연말에 </a:t>
            </a:r>
            <a:r>
              <a:rPr lang="en-US" altLang="ko-KR"/>
              <a:t>FSD </a:t>
            </a:r>
            <a:r>
              <a:rPr lang="ko-KR" altLang="en-US"/>
              <a:t>관련 내용을 기대해야 할런지요</a:t>
            </a:r>
            <a:r>
              <a:rPr lang="en-US" altLang="ko-KR"/>
              <a:t>?</a:t>
            </a:r>
            <a:br>
              <a:rPr lang="en-US" altLang="ko-KR"/>
            </a:br>
            <a:br>
              <a:rPr lang="en-US" altLang="ko-KR"/>
            </a:br>
            <a:r>
              <a:rPr lang="en-US" altLang="ko-KR"/>
              <a:t>4. </a:t>
            </a:r>
            <a:r>
              <a:rPr lang="ko-KR" altLang="en-US"/>
              <a:t>최근 빅테크기업들의 </a:t>
            </a:r>
            <a:r>
              <a:rPr lang="en-US" altLang="ko-KR"/>
              <a:t>LLM </a:t>
            </a:r>
            <a:r>
              <a:rPr lang="ko-KR" altLang="en-US"/>
              <a:t>투자를 넘어서 온디바이스쪽으로도 확장하고 있는 추세인것 같습니다</a:t>
            </a:r>
            <a:r>
              <a:rPr lang="en-US" altLang="ko-KR"/>
              <a:t>. </a:t>
            </a:r>
            <a:r>
              <a:rPr lang="ko-KR" altLang="en-US"/>
              <a:t>온디바이스쪽 </a:t>
            </a:r>
            <a:r>
              <a:rPr lang="en-US" altLang="ko-KR"/>
              <a:t>AI </a:t>
            </a:r>
            <a:r>
              <a:rPr lang="ko-KR" altLang="en-US"/>
              <a:t>확장은 엔비디아쪽으로는 어떤 수혜가 있을런지 궁금합니다</a:t>
            </a:r>
            <a:r>
              <a:rPr lang="en-US" altLang="ko-KR"/>
              <a:t>. </a:t>
            </a:r>
            <a:r>
              <a:rPr lang="ko-KR" altLang="en-US"/>
              <a:t>아무래도 이쪽 분야는 애플이 최고 수혜</a:t>
            </a:r>
          </a:p>
        </p:txBody>
      </p:sp>
    </p:spTree>
    <p:extLst>
      <p:ext uri="{BB962C8B-B14F-4D97-AF65-F5344CB8AC3E}">
        <p14:creationId xmlns:p14="http://schemas.microsoft.com/office/powerpoint/2010/main" val="2456685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500AE2C-F1D8-2874-3593-FC95FC021935}"/>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Q&amp;A</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sp>
        <p:nvSpPr>
          <p:cNvPr id="6" name="TextBox 5">
            <a:extLst>
              <a:ext uri="{FF2B5EF4-FFF2-40B4-BE49-F238E27FC236}">
                <a16:creationId xmlns:a16="http://schemas.microsoft.com/office/drawing/2014/main" id="{E0F26A9F-1438-9ABA-F93B-BD054074F696}"/>
              </a:ext>
            </a:extLst>
          </p:cNvPr>
          <p:cNvSpPr txBox="1"/>
          <p:nvPr/>
        </p:nvSpPr>
        <p:spPr>
          <a:xfrm>
            <a:off x="632424" y="1679135"/>
            <a:ext cx="5400674" cy="784830"/>
          </a:xfrm>
          <a:prstGeom prst="rect">
            <a:avLst/>
          </a:prstGeom>
          <a:noFill/>
        </p:spPr>
        <p:txBody>
          <a:bodyPr wrap="square">
            <a:spAutoFit/>
          </a:bodyPr>
          <a:lstStyle>
            <a:defPPr>
              <a:defRPr lang="ko-KR"/>
            </a:defPPr>
            <a:lvl1pPr>
              <a:defRPr sz="1500" b="1">
                <a:solidFill>
                  <a:srgbClr val="202124"/>
                </a:solidFill>
                <a:effectLst/>
                <a:latin typeface="Roboto" panose="02000000000000000000" pitchFamily="2" charset="0"/>
              </a:defRPr>
            </a:lvl1pPr>
          </a:lstStyle>
          <a:p>
            <a:r>
              <a:rPr lang="en-US" altLang="ko-KR"/>
              <a:t>2024</a:t>
            </a:r>
            <a:r>
              <a:rPr lang="ko-KR" altLang="en-US"/>
              <a:t>년어떤분야가유망할까요</a:t>
            </a:r>
          </a:p>
          <a:p>
            <a:br>
              <a:rPr lang="ko-KR" altLang="en-US"/>
            </a:br>
            <a:endParaRPr lang="ko-KR" altLang="en-US"/>
          </a:p>
        </p:txBody>
      </p:sp>
      <p:sp>
        <p:nvSpPr>
          <p:cNvPr id="8" name="TextBox 7">
            <a:extLst>
              <a:ext uri="{FF2B5EF4-FFF2-40B4-BE49-F238E27FC236}">
                <a16:creationId xmlns:a16="http://schemas.microsoft.com/office/drawing/2014/main" id="{67E0C8DD-147E-A7F8-FFF5-9522023D2890}"/>
              </a:ext>
            </a:extLst>
          </p:cNvPr>
          <p:cNvSpPr txBox="1"/>
          <p:nvPr/>
        </p:nvSpPr>
        <p:spPr>
          <a:xfrm>
            <a:off x="587717" y="3123455"/>
            <a:ext cx="8371116" cy="1015663"/>
          </a:xfrm>
          <a:prstGeom prst="rect">
            <a:avLst/>
          </a:prstGeom>
          <a:noFill/>
        </p:spPr>
        <p:txBody>
          <a:bodyPr wrap="square">
            <a:spAutoFit/>
          </a:bodyPr>
          <a:lstStyle>
            <a:defPPr>
              <a:defRPr lang="ko-KR"/>
            </a:defPPr>
            <a:lvl1pPr>
              <a:defRPr sz="1500" b="1">
                <a:solidFill>
                  <a:srgbClr val="202124"/>
                </a:solidFill>
                <a:effectLst/>
                <a:latin typeface="Roboto" panose="02000000000000000000" pitchFamily="2" charset="0"/>
              </a:defRPr>
            </a:lvl1pPr>
          </a:lstStyle>
          <a:p>
            <a:r>
              <a:rPr lang="ko-KR" altLang="en-US"/>
              <a:t>물론 </a:t>
            </a:r>
            <a:r>
              <a:rPr lang="en-US" altLang="ko-KR"/>
              <a:t>SIC</a:t>
            </a:r>
            <a:r>
              <a:rPr lang="ko-KR" altLang="en-US"/>
              <a:t>기반의 전력반도체가 다가올 미래라는 생각은 확실하고 울프스피드가 기술적 진입장벽도 있다는 생각이 들긴하지만</a:t>
            </a:r>
            <a:r>
              <a:rPr lang="en-US" altLang="ko-KR"/>
              <a:t>, </a:t>
            </a:r>
            <a:r>
              <a:rPr lang="ko-KR" altLang="en-US"/>
              <a:t>고금리상황 속에 적자상태가 지속된다면 경쟁력이 훼손될 수도 있지 않을까 싶어서요</a:t>
            </a:r>
            <a:r>
              <a:rPr lang="en-US" altLang="ko-KR"/>
              <a:t>. - </a:t>
            </a:r>
            <a:r>
              <a:rPr lang="ko-KR" altLang="en-US"/>
              <a:t>흑자전환의 예상시기를 어느정도로 보시는지요</a:t>
            </a:r>
            <a:r>
              <a:rPr lang="en-US" altLang="ko-KR"/>
              <a:t>. - </a:t>
            </a:r>
            <a:r>
              <a:rPr lang="ko-KR" altLang="en-US"/>
              <a:t>기술적 강점이 산업환경이나 경쟁사로 인해 훼손될 가능성이 있는지</a:t>
            </a:r>
          </a:p>
        </p:txBody>
      </p:sp>
      <p:sp>
        <p:nvSpPr>
          <p:cNvPr id="10" name="TextBox 9">
            <a:extLst>
              <a:ext uri="{FF2B5EF4-FFF2-40B4-BE49-F238E27FC236}">
                <a16:creationId xmlns:a16="http://schemas.microsoft.com/office/drawing/2014/main" id="{B6CA9B8D-0F65-5344-9852-C9BA5564FA5C}"/>
              </a:ext>
            </a:extLst>
          </p:cNvPr>
          <p:cNvSpPr txBox="1"/>
          <p:nvPr/>
        </p:nvSpPr>
        <p:spPr>
          <a:xfrm>
            <a:off x="632423" y="5125302"/>
            <a:ext cx="8326409" cy="553998"/>
          </a:xfrm>
          <a:prstGeom prst="rect">
            <a:avLst/>
          </a:prstGeom>
          <a:noFill/>
        </p:spPr>
        <p:txBody>
          <a:bodyPr wrap="square">
            <a:spAutoFit/>
          </a:bodyPr>
          <a:lstStyle>
            <a:defPPr>
              <a:defRPr lang="ko-KR"/>
            </a:defPPr>
            <a:lvl1pPr>
              <a:defRPr sz="1500" b="1">
                <a:solidFill>
                  <a:srgbClr val="202124"/>
                </a:solidFill>
                <a:effectLst/>
                <a:latin typeface="Roboto" panose="02000000000000000000" pitchFamily="2" charset="0"/>
              </a:defRPr>
            </a:lvl1pPr>
          </a:lstStyle>
          <a:p>
            <a:r>
              <a:rPr lang="ko-KR" altLang="en-US"/>
              <a:t>네이버 추론 시장에 인텔 가속기 쓴다는 뉴스가 나왔습니다</a:t>
            </a:r>
            <a:r>
              <a:rPr lang="en-US" altLang="ko-KR"/>
              <a:t>. </a:t>
            </a:r>
            <a:r>
              <a:rPr lang="ko-KR" altLang="en-US"/>
              <a:t>이는 엔비디아에 큰 악재 일것 같은데요</a:t>
            </a:r>
            <a:r>
              <a:rPr lang="en-US" altLang="ko-KR"/>
              <a:t>. </a:t>
            </a:r>
            <a:r>
              <a:rPr lang="ko-KR" altLang="en-US"/>
              <a:t>쿠다 생태계를 사용 못할텐데 그래도 문지 없다고 보면 될까요</a:t>
            </a:r>
            <a:r>
              <a:rPr lang="en-US" altLang="ko-KR"/>
              <a:t>?</a:t>
            </a:r>
            <a:endParaRPr lang="ko-KR" altLang="en-US"/>
          </a:p>
        </p:txBody>
      </p:sp>
    </p:spTree>
    <p:extLst>
      <p:ext uri="{BB962C8B-B14F-4D97-AF65-F5344CB8AC3E}">
        <p14:creationId xmlns:p14="http://schemas.microsoft.com/office/powerpoint/2010/main" val="244402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주요한 구간에 다가가고 있어</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1026" name="Picture 2">
            <a:extLst>
              <a:ext uri="{FF2B5EF4-FFF2-40B4-BE49-F238E27FC236}">
                <a16:creationId xmlns:a16="http://schemas.microsoft.com/office/drawing/2014/main" id="{3C381769-E72B-28A0-4668-E7A7FBB1D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948" y="1448736"/>
            <a:ext cx="8076103" cy="459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주요한 구간에 다가가고 있어</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8" name="그림 7">
            <a:extLst>
              <a:ext uri="{FF2B5EF4-FFF2-40B4-BE49-F238E27FC236}">
                <a16:creationId xmlns:a16="http://schemas.microsoft.com/office/drawing/2014/main" id="{CD5BA8AD-42B4-6372-4BC1-00CAD7AF27D6}"/>
              </a:ext>
            </a:extLst>
          </p:cNvPr>
          <p:cNvPicPr>
            <a:picLocks noChangeAspect="1"/>
          </p:cNvPicPr>
          <p:nvPr/>
        </p:nvPicPr>
        <p:blipFill>
          <a:blip r:embed="rId3"/>
          <a:stretch>
            <a:fillRect/>
          </a:stretch>
        </p:blipFill>
        <p:spPr>
          <a:xfrm>
            <a:off x="2522676" y="974066"/>
            <a:ext cx="4617418" cy="2610348"/>
          </a:xfrm>
          <a:prstGeom prst="rect">
            <a:avLst/>
          </a:prstGeom>
        </p:spPr>
      </p:pic>
      <p:pic>
        <p:nvPicPr>
          <p:cNvPr id="4" name="그림 3">
            <a:extLst>
              <a:ext uri="{FF2B5EF4-FFF2-40B4-BE49-F238E27FC236}">
                <a16:creationId xmlns:a16="http://schemas.microsoft.com/office/drawing/2014/main" id="{4C3F62EF-623B-D310-197F-370379B2BD94}"/>
              </a:ext>
            </a:extLst>
          </p:cNvPr>
          <p:cNvPicPr>
            <a:picLocks noChangeAspect="1"/>
          </p:cNvPicPr>
          <p:nvPr/>
        </p:nvPicPr>
        <p:blipFill>
          <a:blip r:embed="rId4"/>
          <a:stretch>
            <a:fillRect/>
          </a:stretch>
        </p:blipFill>
        <p:spPr>
          <a:xfrm>
            <a:off x="632424" y="3609024"/>
            <a:ext cx="8463468" cy="2955754"/>
          </a:xfrm>
          <a:prstGeom prst="rect">
            <a:avLst/>
          </a:prstGeom>
        </p:spPr>
      </p:pic>
    </p:spTree>
    <p:extLst>
      <p:ext uri="{BB962C8B-B14F-4D97-AF65-F5344CB8AC3E}">
        <p14:creationId xmlns:p14="http://schemas.microsoft.com/office/powerpoint/2010/main" val="330919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전방 </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IT</a:t>
            </a: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산업의 상황</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5" name="그림 4">
            <a:extLst>
              <a:ext uri="{FF2B5EF4-FFF2-40B4-BE49-F238E27FC236}">
                <a16:creationId xmlns:a16="http://schemas.microsoft.com/office/drawing/2014/main" id="{4E417EEC-0152-26F3-D165-77789EDA042C}"/>
              </a:ext>
            </a:extLst>
          </p:cNvPr>
          <p:cNvPicPr>
            <a:picLocks noChangeAspect="1"/>
          </p:cNvPicPr>
          <p:nvPr/>
        </p:nvPicPr>
        <p:blipFill>
          <a:blip r:embed="rId3"/>
          <a:stretch>
            <a:fillRect/>
          </a:stretch>
        </p:blipFill>
        <p:spPr>
          <a:xfrm>
            <a:off x="272376" y="2078820"/>
            <a:ext cx="4424066" cy="3510468"/>
          </a:xfrm>
          <a:prstGeom prst="rect">
            <a:avLst/>
          </a:prstGeom>
        </p:spPr>
      </p:pic>
      <p:pic>
        <p:nvPicPr>
          <p:cNvPr id="7" name="그림 6">
            <a:extLst>
              <a:ext uri="{FF2B5EF4-FFF2-40B4-BE49-F238E27FC236}">
                <a16:creationId xmlns:a16="http://schemas.microsoft.com/office/drawing/2014/main" id="{84990DD4-FE23-A687-AAD3-A14A17F14C15}"/>
              </a:ext>
            </a:extLst>
          </p:cNvPr>
          <p:cNvPicPr>
            <a:picLocks noChangeAspect="1"/>
          </p:cNvPicPr>
          <p:nvPr/>
        </p:nvPicPr>
        <p:blipFill>
          <a:blip r:embed="rId4"/>
          <a:stretch>
            <a:fillRect/>
          </a:stretch>
        </p:blipFill>
        <p:spPr>
          <a:xfrm>
            <a:off x="4953000" y="2246788"/>
            <a:ext cx="4604090" cy="3330444"/>
          </a:xfrm>
          <a:prstGeom prst="rect">
            <a:avLst/>
          </a:prstGeom>
        </p:spPr>
      </p:pic>
    </p:spTree>
    <p:extLst>
      <p:ext uri="{BB962C8B-B14F-4D97-AF65-F5344CB8AC3E}">
        <p14:creationId xmlns:p14="http://schemas.microsoft.com/office/powerpoint/2010/main" val="208223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AWS</a:t>
            </a: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 매출증가율</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(YoY)</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4098" name="Picture 2">
            <a:extLst>
              <a:ext uri="{FF2B5EF4-FFF2-40B4-BE49-F238E27FC236}">
                <a16:creationId xmlns:a16="http://schemas.microsoft.com/office/drawing/2014/main" id="{4B18F892-2190-5A3E-9EEC-D15EE6E17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1" y="1628760"/>
            <a:ext cx="8457898" cy="424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Azure </a:t>
            </a: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매출증가율</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(YoY)</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5" name="그림 4">
            <a:extLst>
              <a:ext uri="{FF2B5EF4-FFF2-40B4-BE49-F238E27FC236}">
                <a16:creationId xmlns:a16="http://schemas.microsoft.com/office/drawing/2014/main" id="{CF5E1B2C-EF4E-0A4B-5865-D5F919DE6EB8}"/>
              </a:ext>
            </a:extLst>
          </p:cNvPr>
          <p:cNvPicPr>
            <a:picLocks noChangeAspect="1"/>
          </p:cNvPicPr>
          <p:nvPr/>
        </p:nvPicPr>
        <p:blipFill>
          <a:blip r:embed="rId3"/>
          <a:stretch>
            <a:fillRect/>
          </a:stretch>
        </p:blipFill>
        <p:spPr>
          <a:xfrm>
            <a:off x="776500" y="1718772"/>
            <a:ext cx="8353000" cy="4230564"/>
          </a:xfrm>
          <a:prstGeom prst="rect">
            <a:avLst/>
          </a:prstGeom>
        </p:spPr>
      </p:pic>
    </p:spTree>
    <p:extLst>
      <p:ext uri="{BB962C8B-B14F-4D97-AF65-F5344CB8AC3E}">
        <p14:creationId xmlns:p14="http://schemas.microsoft.com/office/powerpoint/2010/main" val="355446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66E3A-D1D0-42D5-85D9-13A5EFA57398}"/>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실적 서프라이즈를 보인 </a:t>
            </a: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ServiceNow</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sp>
        <p:nvSpPr>
          <p:cNvPr id="4" name="TextBox 3">
            <a:extLst>
              <a:ext uri="{FF2B5EF4-FFF2-40B4-BE49-F238E27FC236}">
                <a16:creationId xmlns:a16="http://schemas.microsoft.com/office/drawing/2014/main" id="{15E75A71-E054-E742-83A9-20D259745085}"/>
              </a:ext>
            </a:extLst>
          </p:cNvPr>
          <p:cNvSpPr txBox="1"/>
          <p:nvPr/>
        </p:nvSpPr>
        <p:spPr>
          <a:xfrm>
            <a:off x="767442" y="2528880"/>
            <a:ext cx="8371116" cy="2246769"/>
          </a:xfrm>
          <a:prstGeom prst="rect">
            <a:avLst/>
          </a:prstGeom>
          <a:noFill/>
        </p:spPr>
        <p:txBody>
          <a:bodyPr wrap="square">
            <a:spAutoFit/>
          </a:bodyPr>
          <a:lstStyle/>
          <a:p>
            <a:r>
              <a:rPr lang="en-US" altLang="ko-KR" sz="2000" b="1" i="0">
                <a:solidFill>
                  <a:srgbClr val="000000"/>
                </a:solidFill>
                <a:effectLst/>
                <a:latin typeface="KoPub바탕체 Medium" panose="00000600000000000000" pitchFamily="2" charset="-127"/>
                <a:ea typeface="KoPub바탕체 Medium" panose="00000600000000000000" pitchFamily="2" charset="-127"/>
              </a:rPr>
              <a:t> “All CEOs right now are either in a move to increase productivity because of the crosswinds that you referenced in the macro or take costs out.</a:t>
            </a:r>
            <a:r>
              <a:rPr lang="en-US" altLang="ko-KR" sz="2000" b="1">
                <a:latin typeface="KoPub바탕체 Medium" panose="00000600000000000000" pitchFamily="2" charset="-127"/>
                <a:ea typeface="KoPub바탕체 Medium" panose="00000600000000000000" pitchFamily="2" charset="-127"/>
              </a:rPr>
              <a:t>”</a:t>
            </a:r>
            <a:r>
              <a:rPr lang="en-US" altLang="ko-KR" sz="2000" b="1" i="0">
                <a:solidFill>
                  <a:srgbClr val="000000"/>
                </a:solidFill>
                <a:effectLst/>
                <a:latin typeface="KoPub바탕체 Medium" panose="00000600000000000000" pitchFamily="2" charset="-127"/>
                <a:ea typeface="KoPub바탕체 Medium" panose="00000600000000000000" pitchFamily="2" charset="-127"/>
              </a:rPr>
              <a:t> </a:t>
            </a:r>
            <a:br>
              <a:rPr lang="en-US" altLang="ko-KR" sz="2000" b="1" i="0">
                <a:solidFill>
                  <a:srgbClr val="000000"/>
                </a:solidFill>
                <a:effectLst/>
                <a:latin typeface="KoPub바탕체 Medium" panose="00000600000000000000" pitchFamily="2" charset="-127"/>
                <a:ea typeface="KoPub바탕체 Medium" panose="00000600000000000000" pitchFamily="2" charset="-127"/>
              </a:rPr>
            </a:br>
            <a:br>
              <a:rPr lang="en-US" altLang="ko-KR" sz="2000" b="1" i="0">
                <a:solidFill>
                  <a:srgbClr val="000000"/>
                </a:solidFill>
                <a:effectLst/>
                <a:latin typeface="KoPub바탕체 Medium" panose="00000600000000000000" pitchFamily="2" charset="-127"/>
                <a:ea typeface="KoPub바탕체 Medium" panose="00000600000000000000" pitchFamily="2" charset="-127"/>
              </a:rPr>
            </a:br>
            <a:r>
              <a:rPr lang="en-US" altLang="ko-KR" sz="2000" b="1" i="0">
                <a:solidFill>
                  <a:srgbClr val="000000"/>
                </a:solidFill>
                <a:effectLst/>
                <a:latin typeface="KoPub바탕체 Medium" panose="00000600000000000000" pitchFamily="2" charset="-127"/>
                <a:ea typeface="KoPub바탕체 Medium" panose="00000600000000000000" pitchFamily="2" charset="-127"/>
              </a:rPr>
              <a:t>“And obviously, while doing so, they also have the added challenge of new business model innovation, such as the auto industry, now dealing with the transition to EV”</a:t>
            </a:r>
            <a:endParaRPr lang="ko-KR" altLang="en-US" sz="2000" b="1">
              <a:latin typeface="KoPub바탕체 Medium" panose="00000600000000000000" pitchFamily="2" charset="-127"/>
              <a:ea typeface="KoPub바탕체 Medium" panose="00000600000000000000" pitchFamily="2" charset="-127"/>
            </a:endParaRPr>
          </a:p>
        </p:txBody>
      </p:sp>
    </p:spTree>
    <p:extLst>
      <p:ext uri="{BB962C8B-B14F-4D97-AF65-F5344CB8AC3E}">
        <p14:creationId xmlns:p14="http://schemas.microsoft.com/office/powerpoint/2010/main" val="413195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7">
            <a:extLst>
              <a:ext uri="{FF2B5EF4-FFF2-40B4-BE49-F238E27FC236}">
                <a16:creationId xmlns:a16="http://schemas.microsoft.com/office/drawing/2014/main" id="{A650F696-6573-49E9-B032-E670B98FCFD7}"/>
              </a:ext>
            </a:extLst>
          </p:cNvPr>
          <p:cNvSpPr>
            <a:spLocks noChangeArrowheads="1"/>
          </p:cNvSpPr>
          <p:nvPr/>
        </p:nvSpPr>
        <p:spPr bwMode="auto">
          <a:xfrm>
            <a:off x="452147" y="973876"/>
            <a:ext cx="8641115" cy="1194956"/>
          </a:xfrm>
          <a:prstGeom prst="rect">
            <a:avLst/>
          </a:prstGeom>
          <a:noFill/>
          <a:ln w="9525">
            <a:noFill/>
            <a:miter lim="800000"/>
            <a:headEnd/>
            <a:tailEnd/>
          </a:ln>
        </p:spPr>
        <p:txBody>
          <a:bodyPr lIns="0" tIns="0" rIns="0" bIns="0" anchor="t" anchorCtr="0"/>
          <a:lstStyle/>
          <a:p>
            <a:pPr marL="285750" indent="-285750">
              <a:buFontTx/>
              <a:buChar char="-"/>
              <a:defRPr/>
            </a:pPr>
            <a:r>
              <a:rPr lang="en-US" altLang="ko-KR" sz="1500"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AI</a:t>
            </a:r>
            <a:r>
              <a:rPr lang="ko-KR" altLang="en-US" sz="1500"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반도체 매출 인식 본격화 시점</a:t>
            </a:r>
            <a:endParaRPr lang="en-US" altLang="ko-KR" sz="1500"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endParaRPr>
          </a:p>
          <a:p>
            <a:pPr marL="285750" indent="-285750">
              <a:buFontTx/>
              <a:buChar char="-"/>
              <a:defRPr/>
            </a:pPr>
            <a:r>
              <a:rPr lang="en-US" altLang="ko-KR"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Nvidia: 23</a:t>
            </a:r>
            <a:r>
              <a:rPr lang="ko-KR" altLang="en-US"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년 </a:t>
            </a:r>
            <a:r>
              <a:rPr lang="en-US" altLang="ko-KR"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7</a:t>
            </a:r>
            <a:r>
              <a:rPr lang="ko-KR" altLang="en-US"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월</a:t>
            </a:r>
            <a:r>
              <a:rPr lang="en-US" altLang="ko-KR"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 </a:t>
            </a:r>
            <a:r>
              <a:rPr lang="ko-KR" altLang="en-US"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서버</a:t>
            </a:r>
            <a:r>
              <a:rPr lang="en-US" altLang="ko-KR"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 ODM 10</a:t>
            </a:r>
            <a:r>
              <a:rPr lang="ko-KR" altLang="en-US"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월</a:t>
            </a:r>
            <a:r>
              <a:rPr lang="en-US" altLang="ko-KR"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 </a:t>
            </a:r>
            <a:r>
              <a:rPr lang="ko-KR" altLang="en-US"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기타 </a:t>
            </a:r>
            <a:r>
              <a:rPr lang="en-US" altLang="ko-KR"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AI</a:t>
            </a:r>
            <a:r>
              <a:rPr lang="ko-KR" altLang="en-US"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인프라</a:t>
            </a:r>
            <a:r>
              <a:rPr lang="en-US" altLang="ko-KR"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a:t>
            </a:r>
            <a:r>
              <a:rPr lang="ko-KR" altLang="en-US"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반도체</a:t>
            </a:r>
            <a:r>
              <a:rPr lang="en-US" altLang="ko-KR"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 </a:t>
            </a:r>
            <a:r>
              <a:rPr lang="ko-KR" altLang="en-US"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기업 </a:t>
            </a:r>
            <a:r>
              <a:rPr lang="en-US" altLang="ko-KR"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10</a:t>
            </a:r>
            <a:r>
              <a:rPr lang="ko-KR" altLang="en-US"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rPr>
              <a:t>월 이후</a:t>
            </a:r>
            <a:endParaRPr lang="en-US" altLang="ko-KR" sz="1500" b="1" dirty="0">
              <a:solidFill>
                <a:schemeClr val="tx1">
                  <a:lumMod val="75000"/>
                  <a:lumOff val="25000"/>
                </a:schemeClr>
              </a:solidFill>
              <a:latin typeface="맑은 고딕" panose="020B0503020000020004" pitchFamily="50" charset="-127"/>
              <a:ea typeface="맑은 고딕" panose="020B0503020000020004" pitchFamily="50" charset="-127"/>
              <a:cs typeface="Arial" panose="020B0604020202020204" pitchFamily="34" charset="0"/>
            </a:endParaRPr>
          </a:p>
        </p:txBody>
      </p:sp>
      <p:grpSp>
        <p:nvGrpSpPr>
          <p:cNvPr id="12" name="그룹 11">
            <a:extLst>
              <a:ext uri="{FF2B5EF4-FFF2-40B4-BE49-F238E27FC236}">
                <a16:creationId xmlns:a16="http://schemas.microsoft.com/office/drawing/2014/main" id="{307F1915-FD3A-4ED3-B39D-8E0A967EF5AC}"/>
              </a:ext>
            </a:extLst>
          </p:cNvPr>
          <p:cNvGrpSpPr/>
          <p:nvPr/>
        </p:nvGrpSpPr>
        <p:grpSpPr>
          <a:xfrm>
            <a:off x="542412" y="1898796"/>
            <a:ext cx="8731164" cy="338554"/>
            <a:chOff x="461169" y="1708567"/>
            <a:chExt cx="2880000" cy="338554"/>
          </a:xfrm>
        </p:grpSpPr>
        <p:cxnSp>
          <p:nvCxnSpPr>
            <p:cNvPr id="13" name="직선 연결선 12">
              <a:extLst>
                <a:ext uri="{FF2B5EF4-FFF2-40B4-BE49-F238E27FC236}">
                  <a16:creationId xmlns:a16="http://schemas.microsoft.com/office/drawing/2014/main" id="{5F0E779B-BE8E-439B-B2DE-9E40D7BFC87A}"/>
                </a:ext>
              </a:extLst>
            </p:cNvPr>
            <p:cNvCxnSpPr/>
            <p:nvPr/>
          </p:nvCxnSpPr>
          <p:spPr bwMode="auto">
            <a:xfrm>
              <a:off x="461169" y="2047121"/>
              <a:ext cx="2880000" cy="0"/>
            </a:xfrm>
            <a:prstGeom prst="line">
              <a:avLst/>
            </a:prstGeom>
            <a:solidFill>
              <a:srgbClr val="A85B62"/>
            </a:solidFill>
            <a:ln w="19050" cap="flat" cmpd="sng" algn="ctr">
              <a:solidFill>
                <a:srgbClr val="000000"/>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E220FCFD-5ECB-47CB-BBF0-AE771E899BCB}"/>
                </a:ext>
              </a:extLst>
            </p:cNvPr>
            <p:cNvSpPr txBox="1"/>
            <p:nvPr/>
          </p:nvSpPr>
          <p:spPr>
            <a:xfrm>
              <a:off x="461169" y="1708567"/>
              <a:ext cx="2880000" cy="307777"/>
            </a:xfrm>
            <a:prstGeom prst="rect">
              <a:avLst/>
            </a:prstGeom>
            <a:noFill/>
          </p:spPr>
          <p:txBody>
            <a:bodyPr wrap="square" rtlCol="0">
              <a:spAutoFit/>
            </a:bodyPr>
            <a:lstStyle/>
            <a:p>
              <a:pPr fontAlgn="auto" latinLnBrk="0">
                <a:spcBef>
                  <a:spcPts val="600"/>
                </a:spcBef>
                <a:spcAft>
                  <a:spcPts val="0"/>
                </a:spcAft>
                <a:defRPr/>
              </a:pPr>
              <a:r>
                <a:rPr kumimoji="0" lang="en-US" altLang="ko-KR" sz="1400" b="1" kern="0" dirty="0">
                  <a:solidFill>
                    <a:schemeClr val="tx1">
                      <a:lumMod val="75000"/>
                      <a:lumOff val="25000"/>
                    </a:schemeClr>
                  </a:solidFill>
                  <a:latin typeface="맑은 고딕" panose="020B0503020000020004" pitchFamily="50" charset="-127"/>
                  <a:ea typeface="맑은 고딕" panose="020B0503020000020004" pitchFamily="50" charset="-127"/>
                  <a:cs typeface="Arial" charset="0"/>
                </a:rPr>
                <a:t>AI</a:t>
              </a:r>
              <a:r>
                <a:rPr kumimoji="0" lang="ko-KR" altLang="en-US" sz="1400" b="1" kern="0" dirty="0">
                  <a:solidFill>
                    <a:schemeClr val="tx1">
                      <a:lumMod val="75000"/>
                      <a:lumOff val="25000"/>
                    </a:schemeClr>
                  </a:solidFill>
                  <a:latin typeface="맑은 고딕" panose="020B0503020000020004" pitchFamily="50" charset="-127"/>
                  <a:ea typeface="맑은 고딕" panose="020B0503020000020004" pitchFamily="50" charset="-127"/>
                  <a:cs typeface="Arial" charset="0"/>
                </a:rPr>
                <a:t>반도체 매출인식 시점 추정</a:t>
              </a:r>
            </a:p>
          </p:txBody>
        </p:sp>
      </p:grpSp>
      <p:sp>
        <p:nvSpPr>
          <p:cNvPr id="7" name="TextBox 6">
            <a:extLst>
              <a:ext uri="{FF2B5EF4-FFF2-40B4-BE49-F238E27FC236}">
                <a16:creationId xmlns:a16="http://schemas.microsoft.com/office/drawing/2014/main" id="{1232841B-F3F8-420D-9A28-4DB95992836A}"/>
              </a:ext>
            </a:extLst>
          </p:cNvPr>
          <p:cNvSpPr txBox="1"/>
          <p:nvPr/>
        </p:nvSpPr>
        <p:spPr>
          <a:xfrm>
            <a:off x="628919" y="6129360"/>
            <a:ext cx="1037143" cy="138499"/>
          </a:xfrm>
          <a:prstGeom prst="rect">
            <a:avLst/>
          </a:prstGeom>
          <a:noFill/>
        </p:spPr>
        <p:txBody>
          <a:bodyPr wrap="none" lIns="0" tIns="0" rIns="0" bIns="0" rtlCol="0">
            <a:spAutoFit/>
          </a:bodyPr>
          <a:lstStyle/>
          <a:p>
            <a:r>
              <a:rPr lang="en-US" altLang="ko-KR" sz="900" dirty="0">
                <a:solidFill>
                  <a:srgbClr val="000000">
                    <a:lumMod val="50000"/>
                    <a:lumOff val="50000"/>
                  </a:srgbClr>
                </a:solidFill>
                <a:latin typeface="맑은 고딕" panose="020B0503020000020004" pitchFamily="50" charset="-127"/>
                <a:ea typeface="맑은 고딕" panose="020B0503020000020004" pitchFamily="50" charset="-127"/>
              </a:rPr>
              <a:t>(</a:t>
            </a:r>
            <a:r>
              <a:rPr lang="ko-KR" altLang="en-US" sz="900" dirty="0">
                <a:solidFill>
                  <a:srgbClr val="000000">
                    <a:lumMod val="50000"/>
                    <a:lumOff val="50000"/>
                  </a:srgbClr>
                </a:solidFill>
                <a:latin typeface="맑은 고딕" panose="020B0503020000020004" pitchFamily="50" charset="-127"/>
                <a:ea typeface="맑은 고딕" panose="020B0503020000020004" pitchFamily="50" charset="-127"/>
              </a:rPr>
              <a:t>출처</a:t>
            </a:r>
            <a:r>
              <a:rPr lang="en-US" altLang="ko-KR" sz="900" dirty="0">
                <a:solidFill>
                  <a:srgbClr val="000000">
                    <a:lumMod val="50000"/>
                    <a:lumOff val="50000"/>
                  </a:srgbClr>
                </a:solidFill>
                <a:latin typeface="맑은 고딕" panose="020B0503020000020004" pitchFamily="50" charset="-127"/>
                <a:ea typeface="맑은 고딕" panose="020B0503020000020004" pitchFamily="50" charset="-127"/>
              </a:rPr>
              <a:t>: </a:t>
            </a:r>
            <a:r>
              <a:rPr lang="en-US" altLang="ko-KR" sz="900" dirty="0" err="1">
                <a:solidFill>
                  <a:srgbClr val="000000">
                    <a:lumMod val="50000"/>
                    <a:lumOff val="50000"/>
                  </a:srgbClr>
                </a:solidFill>
                <a:latin typeface="맑은 고딕" panose="020B0503020000020004" pitchFamily="50" charset="-127"/>
                <a:ea typeface="맑은 고딕" panose="020B0503020000020004" pitchFamily="50" charset="-127"/>
              </a:rPr>
              <a:t>SemiAnalysis</a:t>
            </a:r>
            <a:r>
              <a:rPr lang="en-US" altLang="ko-KR" sz="900" dirty="0">
                <a:solidFill>
                  <a:srgbClr val="000000">
                    <a:lumMod val="50000"/>
                    <a:lumOff val="50000"/>
                  </a:srgbClr>
                </a:solidFill>
                <a:latin typeface="맑은 고딕" panose="020B0503020000020004" pitchFamily="50" charset="-127"/>
                <a:ea typeface="맑은 고딕" panose="020B0503020000020004" pitchFamily="50" charset="-127"/>
              </a:rPr>
              <a:t>)</a:t>
            </a:r>
            <a:endParaRPr lang="ko-KR" altLang="en-US" sz="900" dirty="0">
              <a:solidFill>
                <a:srgbClr val="000000">
                  <a:lumMod val="50000"/>
                  <a:lumOff val="50000"/>
                </a:srgbClr>
              </a:solidFill>
              <a:latin typeface="맑은 고딕" panose="020B0503020000020004" pitchFamily="50" charset="-127"/>
              <a:ea typeface="맑은 고딕" panose="020B0503020000020004" pitchFamily="50" charset="-127"/>
            </a:endParaRPr>
          </a:p>
        </p:txBody>
      </p:sp>
      <p:sp>
        <p:nvSpPr>
          <p:cNvPr id="8" name="Rectangle 2">
            <a:extLst>
              <a:ext uri="{FF2B5EF4-FFF2-40B4-BE49-F238E27FC236}">
                <a16:creationId xmlns:a16="http://schemas.microsoft.com/office/drawing/2014/main" id="{7EAB4113-91FD-67C8-889F-169BCCA28213}"/>
              </a:ext>
            </a:extLst>
          </p:cNvPr>
          <p:cNvSpPr txBox="1">
            <a:spLocks noChangeArrowheads="1"/>
          </p:cNvSpPr>
          <p:nvPr/>
        </p:nvSpPr>
        <p:spPr>
          <a:xfrm>
            <a:off x="272376" y="76147"/>
            <a:ext cx="9001799" cy="687388"/>
          </a:xfrm>
          <a:prstGeom prst="rect">
            <a:avLst/>
          </a:prstGeom>
        </p:spPr>
        <p:txBody>
          <a:bodyPr lIns="0" rIns="0"/>
          <a:lstStyle/>
          <a:p>
            <a:pPr lvl="0" latinLnBrk="0">
              <a:spcAft>
                <a:spcPts val="300"/>
              </a:spcAft>
              <a:defRPr/>
            </a:pPr>
            <a:r>
              <a:rPr lang="en-US" altLang="ko-KR"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AI</a:t>
            </a:r>
            <a:r>
              <a:rPr lang="ko-KR" altLang="en-US" sz="2500" b="1" kern="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rPr>
              <a:t>반도체 대규모 공급 시점</a:t>
            </a:r>
            <a:endParaRPr lang="en-US" altLang="ko-KR" sz="2500" b="1" kern="0" dirty="0">
              <a:solidFill>
                <a:schemeClr val="tx1">
                  <a:lumMod val="75000"/>
                  <a:lumOff val="25000"/>
                </a:schemeClr>
              </a:solidFill>
              <a:latin typeface="나눔스퀘어_ac ExtraBold" panose="020B0600000101010101" pitchFamily="50" charset="-127"/>
              <a:ea typeface="나눔스퀘어_ac ExtraBold" panose="020B0600000101010101" pitchFamily="50" charset="-127"/>
              <a:cs typeface="Arial" panose="020B0604020202020204" pitchFamily="34" charset="0"/>
            </a:endParaRPr>
          </a:p>
        </p:txBody>
      </p:sp>
      <p:pic>
        <p:nvPicPr>
          <p:cNvPr id="3" name="그림 2">
            <a:extLst>
              <a:ext uri="{FF2B5EF4-FFF2-40B4-BE49-F238E27FC236}">
                <a16:creationId xmlns:a16="http://schemas.microsoft.com/office/drawing/2014/main" id="{B52554AA-525E-8453-08A7-7EA5502338BF}"/>
              </a:ext>
            </a:extLst>
          </p:cNvPr>
          <p:cNvPicPr>
            <a:picLocks noChangeAspect="1"/>
          </p:cNvPicPr>
          <p:nvPr/>
        </p:nvPicPr>
        <p:blipFill>
          <a:blip r:embed="rId3"/>
          <a:stretch>
            <a:fillRect/>
          </a:stretch>
        </p:blipFill>
        <p:spPr>
          <a:xfrm>
            <a:off x="596724" y="2379174"/>
            <a:ext cx="8641115" cy="3729538"/>
          </a:xfrm>
          <a:prstGeom prst="rect">
            <a:avLst/>
          </a:prstGeom>
        </p:spPr>
      </p:pic>
    </p:spTree>
    <p:extLst>
      <p:ext uri="{BB962C8B-B14F-4D97-AF65-F5344CB8AC3E}">
        <p14:creationId xmlns:p14="http://schemas.microsoft.com/office/powerpoint/2010/main" val="11919114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6_기본 디자인">
  <a:themeElements>
    <a:clrScheme name="Deloitte">
      <a:dk1>
        <a:srgbClr val="000000"/>
      </a:dk1>
      <a:lt1>
        <a:srgbClr val="FFFFFF"/>
      </a:lt1>
      <a:dk2>
        <a:srgbClr val="313131"/>
      </a:dk2>
      <a:lt2>
        <a:srgbClr val="00A1DE"/>
      </a:lt2>
      <a:accent1>
        <a:srgbClr val="00A1DE"/>
      </a:accent1>
      <a:accent2>
        <a:srgbClr val="81BC00"/>
      </a:accent2>
      <a:accent3>
        <a:srgbClr val="72C7E7"/>
      </a:accent3>
      <a:accent4>
        <a:srgbClr val="3C8A2E"/>
      </a:accent4>
      <a:accent5>
        <a:srgbClr val="BDD203"/>
      </a:accent5>
      <a:accent6>
        <a:srgbClr val="002060"/>
      </a:accent6>
      <a:hlink>
        <a:srgbClr val="C0C0C0"/>
      </a:hlink>
      <a:folHlink>
        <a:srgbClr val="00A8EB"/>
      </a:folHlink>
    </a:clrScheme>
    <a:fontScheme name="기본 디자인">
      <a:majorFont>
        <a:latin typeface="굴림"/>
        <a:ea typeface="굴림"/>
        <a:cs typeface=""/>
      </a:majorFont>
      <a:minorFont>
        <a:latin typeface="가는각진제목체"/>
        <a:ea typeface="가는각진제목체"/>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lumMod val="20000"/>
            <a:lumOff val="80000"/>
          </a:schemeClr>
        </a:solidFill>
        <a:ln w="9525" cap="flat" cmpd="sng" algn="ctr">
          <a:noFill/>
          <a:prstDash val="dashDot"/>
          <a:round/>
          <a:headEnd type="none" w="med" len="med"/>
          <a:tailEnd type="none" w="med" len="med"/>
        </a:ln>
        <a:effectLst/>
      </a:spPr>
      <a:bodyPr vert="horz" wrap="square" lIns="0" tIns="0" rIns="0" bIns="0" numCol="1" rtlCol="0" anchor="b" anchorCtr="0" compatLnSpc="1">
        <a:prstTxWarp prst="textNoShape">
          <a:avLst/>
        </a:prstTxWarp>
        <a:noAutofit/>
      </a:bodyPr>
      <a:lstStyle>
        <a:defPPr marL="88900" marR="0" indent="-88900" algn="just" defTabSz="914400" rtl="0" eaLnBrk="1" fontAlgn="b" latinLnBrk="0" hangingPunct="1">
          <a:lnSpc>
            <a:spcPct val="100000"/>
          </a:lnSpc>
          <a:spcBef>
            <a:spcPct val="0"/>
          </a:spcBef>
          <a:spcAft>
            <a:spcPct val="0"/>
          </a:spcAft>
          <a:buClrTx/>
          <a:buSzTx/>
          <a:buFontTx/>
          <a:buChar char="•"/>
          <a:tabLst/>
          <a:defRPr kumimoji="0" sz="1100" b="0" i="0" u="none" strike="noStrike" cap="none" normalizeH="0" baseline="0" dirty="0" smtClean="0">
            <a:ln>
              <a:noFill/>
            </a:ln>
            <a:solidFill>
              <a:srgbClr val="000000"/>
            </a:solidFill>
            <a:effectLst/>
            <a:latin typeface="Arial" charset="0"/>
            <a:ea typeface="가는각진제목체" pitchFamily="18"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b" anchorCtr="0" compatLnSpc="1">
        <a:prstTxWarp prst="textNoShape">
          <a:avLst/>
        </a:prstTxWarp>
        <a:spAutoFit/>
      </a:bodyPr>
      <a:lstStyle>
        <a:defPPr marL="88900" marR="0" indent="-88900" algn="just" defTabSz="914400" rtl="0" eaLnBrk="1" fontAlgn="b" latinLnBrk="0" hangingPunct="1">
          <a:lnSpc>
            <a:spcPct val="100000"/>
          </a:lnSpc>
          <a:spcBef>
            <a:spcPct val="0"/>
          </a:spcBef>
          <a:spcAft>
            <a:spcPct val="0"/>
          </a:spcAft>
          <a:buClrTx/>
          <a:buSzTx/>
          <a:buFontTx/>
          <a:buChar char="•"/>
          <a:tabLst/>
          <a:defRPr kumimoji="0" lang="ko-KR" altLang="en-US" sz="1100" b="0" i="0" u="none" strike="noStrike" cap="none" normalizeH="0" baseline="0" smtClean="0">
            <a:ln>
              <a:noFill/>
            </a:ln>
            <a:solidFill>
              <a:srgbClr val="000000"/>
            </a:solidFill>
            <a:effectLst/>
            <a:latin typeface="Arial" charset="0"/>
            <a:ea typeface="가는각진제목체"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40072</TotalTime>
  <Words>1112</Words>
  <Application>Microsoft Office PowerPoint</Application>
  <PresentationFormat>A4 용지(210x297mm)</PresentationFormat>
  <Paragraphs>100</Paragraphs>
  <Slides>26</Slides>
  <Notes>26</Notes>
  <HiddenSlides>0</HiddenSlides>
  <MMClips>0</MMClips>
  <ScaleCrop>false</ScaleCrop>
  <HeadingPairs>
    <vt:vector size="6" baseType="variant">
      <vt:variant>
        <vt:lpstr>사용한 글꼴</vt:lpstr>
      </vt:variant>
      <vt:variant>
        <vt:i4>11</vt:i4>
      </vt:variant>
      <vt:variant>
        <vt:lpstr>테마</vt:lpstr>
      </vt:variant>
      <vt:variant>
        <vt:i4>2</vt:i4>
      </vt:variant>
      <vt:variant>
        <vt:lpstr>슬라이드 제목</vt:lpstr>
      </vt:variant>
      <vt:variant>
        <vt:i4>26</vt:i4>
      </vt:variant>
    </vt:vector>
  </HeadingPairs>
  <TitlesOfParts>
    <vt:vector size="39" baseType="lpstr">
      <vt:lpstr>KoPub바탕체 Medium</vt:lpstr>
      <vt:lpstr>LG Smart UI Bold</vt:lpstr>
      <vt:lpstr>THE명품고딕B</vt:lpstr>
      <vt:lpstr>가는각진제목체</vt:lpstr>
      <vt:lpstr>굴림</vt:lpstr>
      <vt:lpstr>나눔스퀘어_ac ExtraBold</vt:lpstr>
      <vt:lpstr>맑은 고딕</vt:lpstr>
      <vt:lpstr>Arial</vt:lpstr>
      <vt:lpstr>Calibri</vt:lpstr>
      <vt:lpstr>Calibri Light</vt:lpstr>
      <vt:lpstr>Roboto</vt:lpstr>
      <vt:lpstr>Custom Design</vt:lpstr>
      <vt:lpstr>36_기본 디자인</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Deloitte</dc:creator>
  <cp:lastModifiedBy>Heuiseok Jeong</cp:lastModifiedBy>
  <cp:revision>10188</cp:revision>
  <cp:lastPrinted>2020-03-13T07:55:13Z</cp:lastPrinted>
  <dcterms:created xsi:type="dcterms:W3CDTF">2003-02-06T05:50:30Z</dcterms:created>
  <dcterms:modified xsi:type="dcterms:W3CDTF">2023-10-30T14:42:53Z</dcterms:modified>
</cp:coreProperties>
</file>